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ebas Neue Bold" charset="1" panose="020B0606020202050201"/>
      <p:regular r:id="rId19"/>
    </p:embeddedFont>
    <p:embeddedFont>
      <p:font typeface="Open Sans Bold" charset="1" panose="00000000000000000000"/>
      <p:regular r:id="rId20"/>
    </p:embeddedFont>
    <p:embeddedFont>
      <p:font typeface="Canva Sans Bold" charset="1" panose="020B0803030501040103"/>
      <p:regular r:id="rId21"/>
    </p:embeddedFont>
    <p:embeddedFont>
      <p:font typeface="Bebas Neue"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736333" y="0"/>
            <a:ext cx="3857790" cy="6309818"/>
            <a:chOff x="0" y="0"/>
            <a:chExt cx="1016043" cy="1661845"/>
          </a:xfrm>
        </p:grpSpPr>
        <p:sp>
          <p:nvSpPr>
            <p:cNvPr name="Freeform 5" id="5"/>
            <p:cNvSpPr/>
            <p:nvPr/>
          </p:nvSpPr>
          <p:spPr>
            <a:xfrm flipH="false" flipV="false" rot="0">
              <a:off x="0" y="0"/>
              <a:ext cx="1016043" cy="1661845"/>
            </a:xfrm>
            <a:custGeom>
              <a:avLst/>
              <a:gdLst/>
              <a:ahLst/>
              <a:cxnLst/>
              <a:rect r="r" b="b" t="t" l="l"/>
              <a:pathLst>
                <a:path h="1661845" w="1016043">
                  <a:moveTo>
                    <a:pt x="0" y="0"/>
                  </a:moveTo>
                  <a:lnTo>
                    <a:pt x="1016043" y="0"/>
                  </a:lnTo>
                  <a:lnTo>
                    <a:pt x="1016043" y="1661845"/>
                  </a:lnTo>
                  <a:lnTo>
                    <a:pt x="0" y="1661845"/>
                  </a:lnTo>
                  <a:close/>
                </a:path>
              </a:pathLst>
            </a:custGeom>
            <a:gradFill rotWithShape="true">
              <a:gsLst>
                <a:gs pos="0">
                  <a:srgbClr val="00D1FF">
                    <a:alpha val="100000"/>
                  </a:srgbClr>
                </a:gs>
                <a:gs pos="100000">
                  <a:srgbClr val="006DFF">
                    <a:alpha val="100000"/>
                  </a:srgbClr>
                </a:gs>
              </a:gsLst>
              <a:lin ang="2700000"/>
            </a:gradFill>
          </p:spPr>
        </p:sp>
        <p:sp>
          <p:nvSpPr>
            <p:cNvPr name="TextBox 6" id="6"/>
            <p:cNvSpPr txBox="true"/>
            <p:nvPr/>
          </p:nvSpPr>
          <p:spPr>
            <a:xfrm>
              <a:off x="0" y="-38100"/>
              <a:ext cx="1016043" cy="169994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grpSp>
        <p:nvGrpSpPr>
          <p:cNvPr name="Group 8" id="8"/>
          <p:cNvGrpSpPr/>
          <p:nvPr/>
        </p:nvGrpSpPr>
        <p:grpSpPr>
          <a:xfrm rot="0">
            <a:off x="0" y="6309818"/>
            <a:ext cx="3977182" cy="3977182"/>
            <a:chOff x="0" y="0"/>
            <a:chExt cx="1047488" cy="1047488"/>
          </a:xfrm>
        </p:grpSpPr>
        <p:sp>
          <p:nvSpPr>
            <p:cNvPr name="Freeform 9" id="9"/>
            <p:cNvSpPr/>
            <p:nvPr/>
          </p:nvSpPr>
          <p:spPr>
            <a:xfrm flipH="false" flipV="false" rot="0">
              <a:off x="0" y="0"/>
              <a:ext cx="1047488" cy="1047488"/>
            </a:xfrm>
            <a:custGeom>
              <a:avLst/>
              <a:gdLst/>
              <a:ahLst/>
              <a:cxnLst/>
              <a:rect r="r" b="b" t="t" l="l"/>
              <a:pathLst>
                <a:path h="1047488" w="1047488">
                  <a:moveTo>
                    <a:pt x="0" y="0"/>
                  </a:moveTo>
                  <a:lnTo>
                    <a:pt x="1047488" y="0"/>
                  </a:lnTo>
                  <a:lnTo>
                    <a:pt x="1047488" y="1047488"/>
                  </a:lnTo>
                  <a:lnTo>
                    <a:pt x="0" y="1047488"/>
                  </a:lnTo>
                  <a:close/>
                </a:path>
              </a:pathLst>
            </a:custGeom>
            <a:gradFill rotWithShape="true">
              <a:gsLst>
                <a:gs pos="0">
                  <a:srgbClr val="00D1FF">
                    <a:alpha val="100000"/>
                  </a:srgbClr>
                </a:gs>
                <a:gs pos="100000">
                  <a:srgbClr val="006DFF">
                    <a:alpha val="100000"/>
                  </a:srgbClr>
                </a:gs>
              </a:gsLst>
              <a:lin ang="2700000"/>
            </a:gradFill>
          </p:spPr>
        </p:sp>
        <p:sp>
          <p:nvSpPr>
            <p:cNvPr name="TextBox 10" id="10"/>
            <p:cNvSpPr txBox="true"/>
            <p:nvPr/>
          </p:nvSpPr>
          <p:spPr>
            <a:xfrm>
              <a:off x="0" y="-38100"/>
              <a:ext cx="1047488" cy="108558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845934" y="2462531"/>
            <a:ext cx="5780797" cy="8014969"/>
          </a:xfrm>
          <a:custGeom>
            <a:avLst/>
            <a:gdLst/>
            <a:ahLst/>
            <a:cxnLst/>
            <a:rect r="r" b="b" t="t" l="l"/>
            <a:pathLst>
              <a:path h="8014969" w="5780797">
                <a:moveTo>
                  <a:pt x="0" y="0"/>
                </a:moveTo>
                <a:lnTo>
                  <a:pt x="5780797" y="0"/>
                </a:lnTo>
                <a:lnTo>
                  <a:pt x="5780797" y="8014969"/>
                </a:lnTo>
                <a:lnTo>
                  <a:pt x="0" y="8014969"/>
                </a:lnTo>
                <a:lnTo>
                  <a:pt x="0" y="0"/>
                </a:lnTo>
                <a:close/>
              </a:path>
            </a:pathLst>
          </a:custGeom>
          <a:blipFill>
            <a:blip r:embed="rId5"/>
            <a:stretch>
              <a:fillRect l="0" t="0" r="0" b="0"/>
            </a:stretch>
          </a:blipFill>
        </p:spPr>
      </p:sp>
      <p:sp>
        <p:nvSpPr>
          <p:cNvPr name="Freeform 12" id="12"/>
          <p:cNvSpPr/>
          <p:nvPr/>
        </p:nvSpPr>
        <p:spPr>
          <a:xfrm flipH="false" flipV="false" rot="0">
            <a:off x="13358572" y="-370737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13" id="13"/>
          <p:cNvGrpSpPr/>
          <p:nvPr/>
        </p:nvGrpSpPr>
        <p:grpSpPr>
          <a:xfrm rot="0">
            <a:off x="17839141" y="8809441"/>
            <a:ext cx="448859" cy="448859"/>
            <a:chOff x="0" y="0"/>
            <a:chExt cx="118218" cy="118218"/>
          </a:xfrm>
        </p:grpSpPr>
        <p:sp>
          <p:nvSpPr>
            <p:cNvPr name="Freeform 14" id="1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5" id="1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7839141" y="8360583"/>
            <a:ext cx="448859" cy="448859"/>
            <a:chOff x="0" y="0"/>
            <a:chExt cx="118218" cy="118218"/>
          </a:xfrm>
        </p:grpSpPr>
        <p:sp>
          <p:nvSpPr>
            <p:cNvPr name="Freeform 17" id="1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8" id="1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912340" y="4327571"/>
            <a:ext cx="6597713" cy="2085223"/>
          </a:xfrm>
          <a:prstGeom prst="rect">
            <a:avLst/>
          </a:prstGeom>
        </p:spPr>
        <p:txBody>
          <a:bodyPr anchor="t" rtlCol="false" tIns="0" lIns="0" bIns="0" rIns="0">
            <a:spAutoFit/>
          </a:bodyPr>
          <a:lstStyle/>
          <a:p>
            <a:pPr algn="l">
              <a:lnSpc>
                <a:spcPts val="16939"/>
              </a:lnSpc>
              <a:spcBef>
                <a:spcPct val="0"/>
              </a:spcBef>
            </a:pPr>
            <a:r>
              <a:rPr lang="en-US" sz="12099">
                <a:solidFill>
                  <a:srgbClr val="009FFF"/>
                </a:solidFill>
                <a:latin typeface="Bebas Neue Bold"/>
              </a:rPr>
              <a:t>ROBOT</a:t>
            </a:r>
          </a:p>
        </p:txBody>
      </p:sp>
      <p:sp>
        <p:nvSpPr>
          <p:cNvPr name="TextBox 20" id="20"/>
          <p:cNvSpPr txBox="true"/>
          <p:nvPr/>
        </p:nvSpPr>
        <p:spPr>
          <a:xfrm rot="0">
            <a:off x="9912340" y="637368"/>
            <a:ext cx="6258137" cy="2706576"/>
          </a:xfrm>
          <a:prstGeom prst="rect">
            <a:avLst/>
          </a:prstGeom>
        </p:spPr>
        <p:txBody>
          <a:bodyPr anchor="t" rtlCol="false" tIns="0" lIns="0" bIns="0" rIns="0">
            <a:spAutoFit/>
          </a:bodyPr>
          <a:lstStyle/>
          <a:p>
            <a:pPr algn="l">
              <a:lnSpc>
                <a:spcPts val="21941"/>
              </a:lnSpc>
              <a:spcBef>
                <a:spcPct val="0"/>
              </a:spcBef>
            </a:pPr>
            <a:r>
              <a:rPr lang="en-US" sz="15672">
                <a:solidFill>
                  <a:srgbClr val="FFFFFF"/>
                </a:solidFill>
                <a:latin typeface="Bebas Neue Bold"/>
              </a:rPr>
              <a:t>OBSTACLE</a:t>
            </a:r>
          </a:p>
        </p:txBody>
      </p:sp>
      <p:sp>
        <p:nvSpPr>
          <p:cNvPr name="TextBox 21" id="21"/>
          <p:cNvSpPr txBox="true"/>
          <p:nvPr/>
        </p:nvSpPr>
        <p:spPr>
          <a:xfrm rot="0">
            <a:off x="12009995" y="6592924"/>
            <a:ext cx="2697155" cy="448890"/>
          </a:xfrm>
          <a:prstGeom prst="rect">
            <a:avLst/>
          </a:prstGeom>
        </p:spPr>
        <p:txBody>
          <a:bodyPr anchor="t" rtlCol="false" tIns="0" lIns="0" bIns="0" rIns="0">
            <a:spAutoFit/>
          </a:bodyPr>
          <a:lstStyle/>
          <a:p>
            <a:pPr algn="ctr">
              <a:lnSpc>
                <a:spcPts val="3620"/>
              </a:lnSpc>
              <a:spcBef>
                <a:spcPct val="0"/>
              </a:spcBef>
            </a:pPr>
            <a:r>
              <a:rPr lang="en-US" sz="2585">
                <a:solidFill>
                  <a:srgbClr val="FFFFFF"/>
                </a:solidFill>
                <a:latin typeface="Open Sans Bold"/>
              </a:rPr>
              <a:t>PRESENTED BY</a:t>
            </a:r>
          </a:p>
        </p:txBody>
      </p:sp>
      <p:sp>
        <p:nvSpPr>
          <p:cNvPr name="TextBox 22" id="22"/>
          <p:cNvSpPr txBox="true"/>
          <p:nvPr/>
        </p:nvSpPr>
        <p:spPr>
          <a:xfrm rot="0">
            <a:off x="9912340" y="2360297"/>
            <a:ext cx="6258137" cy="2706576"/>
          </a:xfrm>
          <a:prstGeom prst="rect">
            <a:avLst/>
          </a:prstGeom>
        </p:spPr>
        <p:txBody>
          <a:bodyPr anchor="t" rtlCol="false" tIns="0" lIns="0" bIns="0" rIns="0">
            <a:spAutoFit/>
          </a:bodyPr>
          <a:lstStyle/>
          <a:p>
            <a:pPr algn="l">
              <a:lnSpc>
                <a:spcPts val="21941"/>
              </a:lnSpc>
              <a:spcBef>
                <a:spcPct val="0"/>
              </a:spcBef>
            </a:pPr>
            <a:r>
              <a:rPr lang="en-US" sz="15672">
                <a:solidFill>
                  <a:srgbClr val="FFFFFF"/>
                </a:solidFill>
                <a:latin typeface="Bebas Neue Bold"/>
              </a:rPr>
              <a:t>AVOIDING</a:t>
            </a:r>
          </a:p>
        </p:txBody>
      </p:sp>
      <p:sp>
        <p:nvSpPr>
          <p:cNvPr name="TextBox 23" id="23"/>
          <p:cNvSpPr txBox="true"/>
          <p:nvPr/>
        </p:nvSpPr>
        <p:spPr>
          <a:xfrm rot="0">
            <a:off x="10255541" y="7221943"/>
            <a:ext cx="6254512" cy="1363069"/>
          </a:xfrm>
          <a:prstGeom prst="rect">
            <a:avLst/>
          </a:prstGeom>
        </p:spPr>
        <p:txBody>
          <a:bodyPr anchor="t" rtlCol="false" tIns="0" lIns="0" bIns="0" rIns="0">
            <a:spAutoFit/>
          </a:bodyPr>
          <a:lstStyle/>
          <a:p>
            <a:pPr algn="ctr">
              <a:lnSpc>
                <a:spcPts val="3620"/>
              </a:lnSpc>
            </a:pPr>
            <a:r>
              <a:rPr lang="en-US" sz="2585">
                <a:solidFill>
                  <a:srgbClr val="FFFFFF"/>
                </a:solidFill>
                <a:latin typeface="Open Sans Bold"/>
              </a:rPr>
              <a:t>ZAYEED HASAN - 20210204032</a:t>
            </a:r>
          </a:p>
          <a:p>
            <a:pPr algn="ctr">
              <a:lnSpc>
                <a:spcPts val="3620"/>
              </a:lnSpc>
            </a:pPr>
            <a:r>
              <a:rPr lang="en-US" sz="2585">
                <a:solidFill>
                  <a:srgbClr val="FFFFFF"/>
                </a:solidFill>
                <a:latin typeface="Open Sans Bold"/>
              </a:rPr>
              <a:t>MIRZA NAEEM BEG - 20210204033</a:t>
            </a:r>
          </a:p>
          <a:p>
            <a:pPr algn="ctr">
              <a:lnSpc>
                <a:spcPts val="3620"/>
              </a:lnSpc>
            </a:pPr>
            <a:r>
              <a:rPr lang="en-US" sz="2585">
                <a:solidFill>
                  <a:srgbClr val="FFFFFF"/>
                </a:solidFill>
                <a:latin typeface="Open Sans Bold"/>
              </a:rPr>
              <a:t>SALIM ULLAH SADIK - 20200204085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19307" y="117231"/>
            <a:ext cx="2378600" cy="2378600"/>
            <a:chOff x="0" y="0"/>
            <a:chExt cx="626463" cy="626463"/>
          </a:xfrm>
        </p:grpSpPr>
        <p:sp>
          <p:nvSpPr>
            <p:cNvPr name="Freeform 4" id="4"/>
            <p:cNvSpPr/>
            <p:nvPr/>
          </p:nvSpPr>
          <p:spPr>
            <a:xfrm flipH="false" flipV="false" rot="0">
              <a:off x="0" y="0"/>
              <a:ext cx="626463" cy="626463"/>
            </a:xfrm>
            <a:custGeom>
              <a:avLst/>
              <a:gdLst/>
              <a:ahLst/>
              <a:cxnLst/>
              <a:rect r="r" b="b" t="t" l="l"/>
              <a:pathLst>
                <a:path h="626463" w="626463">
                  <a:moveTo>
                    <a:pt x="0" y="0"/>
                  </a:moveTo>
                  <a:lnTo>
                    <a:pt x="626463" y="0"/>
                  </a:lnTo>
                  <a:lnTo>
                    <a:pt x="626463" y="626463"/>
                  </a:lnTo>
                  <a:lnTo>
                    <a:pt x="0" y="626463"/>
                  </a:lnTo>
                  <a:close/>
                </a:path>
              </a:pathLst>
            </a:custGeom>
            <a:gradFill rotWithShape="true">
              <a:gsLst>
                <a:gs pos="0">
                  <a:srgbClr val="00D1FF">
                    <a:alpha val="100000"/>
                  </a:srgbClr>
                </a:gs>
                <a:gs pos="100000">
                  <a:srgbClr val="006DFF">
                    <a:alpha val="100000"/>
                  </a:srgbClr>
                </a:gs>
              </a:gsLst>
              <a:lin ang="2700000"/>
            </a:gradFill>
          </p:spPr>
        </p:sp>
        <p:sp>
          <p:nvSpPr>
            <p:cNvPr name="TextBox 5" id="5"/>
            <p:cNvSpPr txBox="true"/>
            <p:nvPr/>
          </p:nvSpPr>
          <p:spPr>
            <a:xfrm>
              <a:off x="0" y="-38100"/>
              <a:ext cx="626463" cy="6645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grpSp>
        <p:nvGrpSpPr>
          <p:cNvPr name="Group 8" id="8"/>
          <p:cNvGrpSpPr/>
          <p:nvPr/>
        </p:nvGrpSpPr>
        <p:grpSpPr>
          <a:xfrm rot="0">
            <a:off x="-959891" y="9033871"/>
            <a:ext cx="3612941" cy="3528324"/>
            <a:chOff x="0" y="0"/>
            <a:chExt cx="951557" cy="929270"/>
          </a:xfrm>
        </p:grpSpPr>
        <p:sp>
          <p:nvSpPr>
            <p:cNvPr name="Freeform 9" id="9"/>
            <p:cNvSpPr/>
            <p:nvPr/>
          </p:nvSpPr>
          <p:spPr>
            <a:xfrm flipH="false" flipV="false" rot="0">
              <a:off x="0" y="0"/>
              <a:ext cx="951557" cy="929270"/>
            </a:xfrm>
            <a:custGeom>
              <a:avLst/>
              <a:gdLst/>
              <a:ahLst/>
              <a:cxnLst/>
              <a:rect r="r" b="b" t="t" l="l"/>
              <a:pathLst>
                <a:path h="929270" w="951557">
                  <a:moveTo>
                    <a:pt x="0" y="0"/>
                  </a:moveTo>
                  <a:lnTo>
                    <a:pt x="951557" y="0"/>
                  </a:lnTo>
                  <a:lnTo>
                    <a:pt x="951557" y="929270"/>
                  </a:lnTo>
                  <a:lnTo>
                    <a:pt x="0" y="929270"/>
                  </a:lnTo>
                  <a:close/>
                </a:path>
              </a:pathLst>
            </a:custGeom>
            <a:gradFill rotWithShape="true">
              <a:gsLst>
                <a:gs pos="0">
                  <a:srgbClr val="00D1FF">
                    <a:alpha val="100000"/>
                  </a:srgbClr>
                </a:gs>
                <a:gs pos="100000">
                  <a:srgbClr val="006DFF">
                    <a:alpha val="100000"/>
                  </a:srgbClr>
                </a:gs>
              </a:gsLst>
              <a:lin ang="2700000"/>
            </a:gradFill>
          </p:spPr>
        </p:sp>
        <p:sp>
          <p:nvSpPr>
            <p:cNvPr name="TextBox 10" id="10"/>
            <p:cNvSpPr txBox="true"/>
            <p:nvPr/>
          </p:nvSpPr>
          <p:spPr>
            <a:xfrm>
              <a:off x="0" y="-38100"/>
              <a:ext cx="951557" cy="96737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12" id="12"/>
          <p:cNvGrpSpPr/>
          <p:nvPr/>
        </p:nvGrpSpPr>
        <p:grpSpPr>
          <a:xfrm rot="0">
            <a:off x="17839141" y="8809441"/>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839141" y="8360583"/>
            <a:ext cx="448859" cy="448859"/>
            <a:chOff x="0" y="0"/>
            <a:chExt cx="118218" cy="118218"/>
          </a:xfrm>
        </p:grpSpPr>
        <p:sp>
          <p:nvSpPr>
            <p:cNvPr name="Freeform 16" id="16"/>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7" id="17"/>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454327" y="1144606"/>
            <a:ext cx="9379347" cy="1314450"/>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SOCIAL AND ECONOMIC BENEFITS </a:t>
            </a:r>
          </a:p>
        </p:txBody>
      </p:sp>
      <p:sp>
        <p:nvSpPr>
          <p:cNvPr name="AutoShape 19" id="19"/>
          <p:cNvSpPr/>
          <p:nvPr/>
        </p:nvSpPr>
        <p:spPr>
          <a:xfrm>
            <a:off x="7705918" y="2459056"/>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sp>
        <p:nvSpPr>
          <p:cNvPr name="TextBox 20" id="20"/>
          <p:cNvSpPr txBox="true"/>
          <p:nvPr/>
        </p:nvSpPr>
        <p:spPr>
          <a:xfrm rot="0">
            <a:off x="4871932" y="3572706"/>
            <a:ext cx="8650086" cy="4629329"/>
          </a:xfrm>
          <a:prstGeom prst="rect">
            <a:avLst/>
          </a:prstGeom>
        </p:spPr>
        <p:txBody>
          <a:bodyPr anchor="t" rtlCol="false" tIns="0" lIns="0" bIns="0" rIns="0">
            <a:spAutoFit/>
          </a:bodyPr>
          <a:lstStyle/>
          <a:p>
            <a:pPr algn="l">
              <a:lnSpc>
                <a:spcPts val="6527"/>
              </a:lnSpc>
            </a:pPr>
            <a:r>
              <a:rPr lang="en-US" sz="4662">
                <a:solidFill>
                  <a:srgbClr val="FFFFFF"/>
                </a:solidFill>
                <a:latin typeface="Bebas Neue Bold"/>
              </a:rPr>
              <a:t>Social Benefits :</a:t>
            </a:r>
          </a:p>
          <a:p>
            <a:pPr algn="l" marL="771487" indent="-385743" lvl="1">
              <a:lnSpc>
                <a:spcPts val="5002"/>
              </a:lnSpc>
              <a:buFont typeface="Arial"/>
              <a:buChar char="•"/>
            </a:pPr>
            <a:r>
              <a:rPr lang="en-US" sz="3573">
                <a:solidFill>
                  <a:srgbClr val="FFFFFF"/>
                </a:solidFill>
                <a:latin typeface="Bebas Neue"/>
              </a:rPr>
              <a:t> </a:t>
            </a:r>
            <a:r>
              <a:rPr lang="en-US" sz="3573">
                <a:solidFill>
                  <a:srgbClr val="FFFFFF"/>
                </a:solidFill>
                <a:latin typeface="Bebas Neue Bold"/>
              </a:rPr>
              <a:t>Enhanced Safety: </a:t>
            </a:r>
            <a:r>
              <a:rPr lang="en-US" sz="3573">
                <a:solidFill>
                  <a:srgbClr val="FFFFFF"/>
                </a:solidFill>
                <a:latin typeface="Bebas Neue"/>
              </a:rPr>
              <a:t>Autonomous robots like Agrodoot can perform tasks in hazardous environments, reducing the risk of injury to human workers. </a:t>
            </a:r>
          </a:p>
          <a:p>
            <a:pPr algn="l" marL="771487" indent="-385743" lvl="1">
              <a:lnSpc>
                <a:spcPts val="5002"/>
              </a:lnSpc>
              <a:buFont typeface="Arial"/>
              <a:buChar char="•"/>
            </a:pPr>
            <a:r>
              <a:rPr lang="en-US" sz="3573">
                <a:solidFill>
                  <a:srgbClr val="FFFFFF"/>
                </a:solidFill>
                <a:latin typeface="Bebas Neue"/>
              </a:rPr>
              <a:t> </a:t>
            </a:r>
            <a:r>
              <a:rPr lang="en-US" sz="3573">
                <a:solidFill>
                  <a:srgbClr val="FFFFFF"/>
                </a:solidFill>
                <a:latin typeface="Bebas Neue Bold"/>
              </a:rPr>
              <a:t>Accessibility:</a:t>
            </a:r>
            <a:r>
              <a:rPr lang="en-US" sz="3573">
                <a:solidFill>
                  <a:srgbClr val="FFFFFF"/>
                </a:solidFill>
                <a:latin typeface="Bebas Neue"/>
              </a:rPr>
              <a:t> Agrodoot can assist individuals with disabilities by navigating through spaces and performing tasks that may be challenging for them. </a:t>
            </a:r>
          </a:p>
        </p:txBody>
      </p:sp>
      <p:grpSp>
        <p:nvGrpSpPr>
          <p:cNvPr name="Group 21" id="21"/>
          <p:cNvGrpSpPr/>
          <p:nvPr/>
        </p:nvGrpSpPr>
        <p:grpSpPr>
          <a:xfrm rot="0">
            <a:off x="14328068" y="4750458"/>
            <a:ext cx="2378600" cy="2378600"/>
            <a:chOff x="0" y="0"/>
            <a:chExt cx="626463" cy="626463"/>
          </a:xfrm>
        </p:grpSpPr>
        <p:sp>
          <p:nvSpPr>
            <p:cNvPr name="Freeform 22" id="22"/>
            <p:cNvSpPr/>
            <p:nvPr/>
          </p:nvSpPr>
          <p:spPr>
            <a:xfrm flipH="false" flipV="false" rot="0">
              <a:off x="0" y="0"/>
              <a:ext cx="626463" cy="626463"/>
            </a:xfrm>
            <a:custGeom>
              <a:avLst/>
              <a:gdLst/>
              <a:ahLst/>
              <a:cxnLst/>
              <a:rect r="r" b="b" t="t" l="l"/>
              <a:pathLst>
                <a:path h="626463" w="626463">
                  <a:moveTo>
                    <a:pt x="0" y="0"/>
                  </a:moveTo>
                  <a:lnTo>
                    <a:pt x="626463" y="0"/>
                  </a:lnTo>
                  <a:lnTo>
                    <a:pt x="626463" y="626463"/>
                  </a:lnTo>
                  <a:lnTo>
                    <a:pt x="0" y="626463"/>
                  </a:lnTo>
                  <a:close/>
                </a:path>
              </a:pathLst>
            </a:custGeom>
            <a:gradFill rotWithShape="true">
              <a:gsLst>
                <a:gs pos="0">
                  <a:srgbClr val="00D1FF">
                    <a:alpha val="100000"/>
                  </a:srgbClr>
                </a:gs>
                <a:gs pos="100000">
                  <a:srgbClr val="006DFF">
                    <a:alpha val="100000"/>
                  </a:srgbClr>
                </a:gs>
              </a:gsLst>
              <a:lin ang="2700000"/>
            </a:gradFill>
          </p:spPr>
        </p:sp>
        <p:sp>
          <p:nvSpPr>
            <p:cNvPr name="TextBox 23" id="23"/>
            <p:cNvSpPr txBox="true"/>
            <p:nvPr/>
          </p:nvSpPr>
          <p:spPr>
            <a:xfrm>
              <a:off x="0" y="-38100"/>
              <a:ext cx="626463" cy="66456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grpSp>
        <p:nvGrpSpPr>
          <p:cNvPr name="Group 5" id="5"/>
          <p:cNvGrpSpPr/>
          <p:nvPr/>
        </p:nvGrpSpPr>
        <p:grpSpPr>
          <a:xfrm rot="0">
            <a:off x="-959891" y="9033871"/>
            <a:ext cx="3612941" cy="3528324"/>
            <a:chOff x="0" y="0"/>
            <a:chExt cx="951557" cy="929270"/>
          </a:xfrm>
        </p:grpSpPr>
        <p:sp>
          <p:nvSpPr>
            <p:cNvPr name="Freeform 6" id="6"/>
            <p:cNvSpPr/>
            <p:nvPr/>
          </p:nvSpPr>
          <p:spPr>
            <a:xfrm flipH="false" flipV="false" rot="0">
              <a:off x="0" y="0"/>
              <a:ext cx="951557" cy="929270"/>
            </a:xfrm>
            <a:custGeom>
              <a:avLst/>
              <a:gdLst/>
              <a:ahLst/>
              <a:cxnLst/>
              <a:rect r="r" b="b" t="t" l="l"/>
              <a:pathLst>
                <a:path h="929270" w="951557">
                  <a:moveTo>
                    <a:pt x="0" y="0"/>
                  </a:moveTo>
                  <a:lnTo>
                    <a:pt x="951557" y="0"/>
                  </a:lnTo>
                  <a:lnTo>
                    <a:pt x="951557" y="929270"/>
                  </a:lnTo>
                  <a:lnTo>
                    <a:pt x="0" y="929270"/>
                  </a:lnTo>
                  <a:close/>
                </a:path>
              </a:pathLst>
            </a:custGeom>
            <a:gradFill rotWithShape="true">
              <a:gsLst>
                <a:gs pos="0">
                  <a:srgbClr val="00D1FF">
                    <a:alpha val="100000"/>
                  </a:srgbClr>
                </a:gs>
                <a:gs pos="100000">
                  <a:srgbClr val="006DFF">
                    <a:alpha val="100000"/>
                  </a:srgbClr>
                </a:gs>
              </a:gsLst>
              <a:lin ang="2700000"/>
            </a:gradFill>
          </p:spPr>
        </p:sp>
        <p:sp>
          <p:nvSpPr>
            <p:cNvPr name="TextBox 7" id="7"/>
            <p:cNvSpPr txBox="true"/>
            <p:nvPr/>
          </p:nvSpPr>
          <p:spPr>
            <a:xfrm>
              <a:off x="0" y="-38100"/>
              <a:ext cx="951557" cy="96737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126017" y="430781"/>
            <a:ext cx="2378600" cy="2378600"/>
            <a:chOff x="0" y="0"/>
            <a:chExt cx="626463" cy="626463"/>
          </a:xfrm>
        </p:grpSpPr>
        <p:sp>
          <p:nvSpPr>
            <p:cNvPr name="Freeform 16" id="16"/>
            <p:cNvSpPr/>
            <p:nvPr/>
          </p:nvSpPr>
          <p:spPr>
            <a:xfrm flipH="false" flipV="false" rot="0">
              <a:off x="0" y="0"/>
              <a:ext cx="626463" cy="626463"/>
            </a:xfrm>
            <a:custGeom>
              <a:avLst/>
              <a:gdLst/>
              <a:ahLst/>
              <a:cxnLst/>
              <a:rect r="r" b="b" t="t" l="l"/>
              <a:pathLst>
                <a:path h="626463" w="626463">
                  <a:moveTo>
                    <a:pt x="0" y="0"/>
                  </a:moveTo>
                  <a:lnTo>
                    <a:pt x="626463" y="0"/>
                  </a:lnTo>
                  <a:lnTo>
                    <a:pt x="626463" y="626463"/>
                  </a:lnTo>
                  <a:lnTo>
                    <a:pt x="0" y="626463"/>
                  </a:lnTo>
                  <a:close/>
                </a:path>
              </a:pathLst>
            </a:custGeom>
            <a:gradFill rotWithShape="true">
              <a:gsLst>
                <a:gs pos="0">
                  <a:srgbClr val="00D1FF">
                    <a:alpha val="100000"/>
                  </a:srgbClr>
                </a:gs>
                <a:gs pos="100000">
                  <a:srgbClr val="006DFF">
                    <a:alpha val="100000"/>
                  </a:srgbClr>
                </a:gs>
              </a:gsLst>
              <a:lin ang="2700000"/>
            </a:gradFill>
          </p:spPr>
        </p:sp>
        <p:sp>
          <p:nvSpPr>
            <p:cNvPr name="TextBox 17" id="17"/>
            <p:cNvSpPr txBox="true"/>
            <p:nvPr/>
          </p:nvSpPr>
          <p:spPr>
            <a:xfrm>
              <a:off x="0" y="-38100"/>
              <a:ext cx="626463" cy="66456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454327" y="1144606"/>
            <a:ext cx="9379347" cy="1314450"/>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SOCIAL AND ECONOMIC BENEFITS </a:t>
            </a:r>
          </a:p>
        </p:txBody>
      </p:sp>
      <p:sp>
        <p:nvSpPr>
          <p:cNvPr name="AutoShape 19" id="19"/>
          <p:cNvSpPr/>
          <p:nvPr/>
        </p:nvSpPr>
        <p:spPr>
          <a:xfrm>
            <a:off x="7705918" y="2459056"/>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sp>
        <p:nvSpPr>
          <p:cNvPr name="TextBox 20" id="20"/>
          <p:cNvSpPr txBox="true"/>
          <p:nvPr/>
        </p:nvSpPr>
        <p:spPr>
          <a:xfrm rot="0">
            <a:off x="4871932" y="3572706"/>
            <a:ext cx="8650086" cy="5257979"/>
          </a:xfrm>
          <a:prstGeom prst="rect">
            <a:avLst/>
          </a:prstGeom>
        </p:spPr>
        <p:txBody>
          <a:bodyPr anchor="t" rtlCol="false" tIns="0" lIns="0" bIns="0" rIns="0">
            <a:spAutoFit/>
          </a:bodyPr>
          <a:lstStyle/>
          <a:p>
            <a:pPr algn="l">
              <a:lnSpc>
                <a:spcPts val="6527"/>
              </a:lnSpc>
            </a:pPr>
            <a:r>
              <a:rPr lang="en-US" sz="4662">
                <a:solidFill>
                  <a:srgbClr val="FFFFFF"/>
                </a:solidFill>
                <a:latin typeface="Bebas Neue Bold"/>
              </a:rPr>
              <a:t>Economic Benefits :</a:t>
            </a:r>
          </a:p>
          <a:p>
            <a:pPr algn="l" marL="771487" indent="-385743" lvl="1">
              <a:lnSpc>
                <a:spcPts val="5002"/>
              </a:lnSpc>
              <a:buFont typeface="Arial"/>
              <a:buChar char="•"/>
            </a:pPr>
            <a:r>
              <a:rPr lang="en-US" sz="3573">
                <a:solidFill>
                  <a:srgbClr val="FFFFFF"/>
                </a:solidFill>
                <a:latin typeface="Bebas Neue"/>
              </a:rPr>
              <a:t> </a:t>
            </a:r>
            <a:r>
              <a:rPr lang="en-US" sz="3573">
                <a:solidFill>
                  <a:srgbClr val="FFFFFF"/>
                </a:solidFill>
                <a:latin typeface="Bebas Neue Bold"/>
              </a:rPr>
              <a:t>Increased Efficiency:</a:t>
            </a:r>
            <a:r>
              <a:rPr lang="en-US" sz="3573">
                <a:solidFill>
                  <a:srgbClr val="FFFFFF"/>
                </a:solidFill>
                <a:latin typeface="Bebas Neue"/>
              </a:rPr>
              <a:t> In industrial settings, obstacle-avoiding robots like Agrodoot can streamline production processes, reduce downtime, and increase productivity. </a:t>
            </a:r>
          </a:p>
          <a:p>
            <a:pPr algn="l" marL="771487" indent="-385743" lvl="1">
              <a:lnSpc>
                <a:spcPts val="5002"/>
              </a:lnSpc>
              <a:buFont typeface="Arial"/>
              <a:buChar char="•"/>
            </a:pPr>
            <a:r>
              <a:rPr lang="en-US" sz="3573">
                <a:solidFill>
                  <a:srgbClr val="FFFFFF"/>
                </a:solidFill>
                <a:latin typeface="Bebas Neue"/>
              </a:rPr>
              <a:t> </a:t>
            </a:r>
            <a:r>
              <a:rPr lang="en-US" sz="3573">
                <a:solidFill>
                  <a:srgbClr val="FFFFFF"/>
                </a:solidFill>
                <a:latin typeface="Bebas Neue Bold"/>
              </a:rPr>
              <a:t> Cost Savings:</a:t>
            </a:r>
            <a:r>
              <a:rPr lang="en-US" sz="3573">
                <a:solidFill>
                  <a:srgbClr val="FFFFFF"/>
                </a:solidFill>
                <a:latin typeface="Bebas Neue"/>
              </a:rPr>
              <a:t> Automating repetitive tasks can lead to significant cost savings by reducing the need for human labor and minimizing errors.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grpSp>
        <p:nvGrpSpPr>
          <p:cNvPr name="Group 5" id="5"/>
          <p:cNvGrpSpPr/>
          <p:nvPr/>
        </p:nvGrpSpPr>
        <p:grpSpPr>
          <a:xfrm rot="0">
            <a:off x="-959891" y="9033871"/>
            <a:ext cx="3612941" cy="3528324"/>
            <a:chOff x="0" y="0"/>
            <a:chExt cx="951557" cy="929270"/>
          </a:xfrm>
        </p:grpSpPr>
        <p:sp>
          <p:nvSpPr>
            <p:cNvPr name="Freeform 6" id="6"/>
            <p:cNvSpPr/>
            <p:nvPr/>
          </p:nvSpPr>
          <p:spPr>
            <a:xfrm flipH="false" flipV="false" rot="0">
              <a:off x="0" y="0"/>
              <a:ext cx="951557" cy="929270"/>
            </a:xfrm>
            <a:custGeom>
              <a:avLst/>
              <a:gdLst/>
              <a:ahLst/>
              <a:cxnLst/>
              <a:rect r="r" b="b" t="t" l="l"/>
              <a:pathLst>
                <a:path h="929270" w="951557">
                  <a:moveTo>
                    <a:pt x="0" y="0"/>
                  </a:moveTo>
                  <a:lnTo>
                    <a:pt x="951557" y="0"/>
                  </a:lnTo>
                  <a:lnTo>
                    <a:pt x="951557" y="929270"/>
                  </a:lnTo>
                  <a:lnTo>
                    <a:pt x="0" y="929270"/>
                  </a:lnTo>
                  <a:close/>
                </a:path>
              </a:pathLst>
            </a:custGeom>
            <a:gradFill rotWithShape="true">
              <a:gsLst>
                <a:gs pos="0">
                  <a:srgbClr val="00D1FF">
                    <a:alpha val="100000"/>
                  </a:srgbClr>
                </a:gs>
                <a:gs pos="100000">
                  <a:srgbClr val="006DFF">
                    <a:alpha val="100000"/>
                  </a:srgbClr>
                </a:gs>
              </a:gsLst>
              <a:lin ang="2700000"/>
            </a:gradFill>
          </p:spPr>
        </p:sp>
        <p:sp>
          <p:nvSpPr>
            <p:cNvPr name="TextBox 7" id="7"/>
            <p:cNvSpPr txBox="true"/>
            <p:nvPr/>
          </p:nvSpPr>
          <p:spPr>
            <a:xfrm>
              <a:off x="0" y="-38100"/>
              <a:ext cx="951557" cy="96737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507199" y="1155662"/>
            <a:ext cx="2378600" cy="2378600"/>
            <a:chOff x="0" y="0"/>
            <a:chExt cx="626463" cy="626463"/>
          </a:xfrm>
        </p:grpSpPr>
        <p:sp>
          <p:nvSpPr>
            <p:cNvPr name="Freeform 16" id="16"/>
            <p:cNvSpPr/>
            <p:nvPr/>
          </p:nvSpPr>
          <p:spPr>
            <a:xfrm flipH="false" flipV="false" rot="0">
              <a:off x="0" y="0"/>
              <a:ext cx="626463" cy="626463"/>
            </a:xfrm>
            <a:custGeom>
              <a:avLst/>
              <a:gdLst/>
              <a:ahLst/>
              <a:cxnLst/>
              <a:rect r="r" b="b" t="t" l="l"/>
              <a:pathLst>
                <a:path h="626463" w="626463">
                  <a:moveTo>
                    <a:pt x="0" y="0"/>
                  </a:moveTo>
                  <a:lnTo>
                    <a:pt x="626463" y="0"/>
                  </a:lnTo>
                  <a:lnTo>
                    <a:pt x="626463" y="626463"/>
                  </a:lnTo>
                  <a:lnTo>
                    <a:pt x="0" y="626463"/>
                  </a:lnTo>
                  <a:close/>
                </a:path>
              </a:pathLst>
            </a:custGeom>
            <a:gradFill rotWithShape="true">
              <a:gsLst>
                <a:gs pos="0">
                  <a:srgbClr val="00D1FF">
                    <a:alpha val="100000"/>
                  </a:srgbClr>
                </a:gs>
                <a:gs pos="100000">
                  <a:srgbClr val="006DFF">
                    <a:alpha val="100000"/>
                  </a:srgbClr>
                </a:gs>
              </a:gsLst>
              <a:lin ang="2700000"/>
            </a:gradFill>
          </p:spPr>
        </p:sp>
        <p:sp>
          <p:nvSpPr>
            <p:cNvPr name="TextBox 17" id="17"/>
            <p:cNvSpPr txBox="true"/>
            <p:nvPr/>
          </p:nvSpPr>
          <p:spPr>
            <a:xfrm>
              <a:off x="0" y="-38100"/>
              <a:ext cx="626463" cy="66456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532581" y="1429581"/>
            <a:ext cx="7222838" cy="1634654"/>
          </a:xfrm>
          <a:prstGeom prst="rect">
            <a:avLst/>
          </a:prstGeom>
        </p:spPr>
        <p:txBody>
          <a:bodyPr anchor="t" rtlCol="false" tIns="0" lIns="0" bIns="0" rIns="0">
            <a:spAutoFit/>
          </a:bodyPr>
          <a:lstStyle/>
          <a:p>
            <a:pPr algn="l">
              <a:lnSpc>
                <a:spcPts val="13156"/>
              </a:lnSpc>
              <a:spcBef>
                <a:spcPct val="0"/>
              </a:spcBef>
            </a:pPr>
            <a:r>
              <a:rPr lang="en-US" sz="9397">
                <a:solidFill>
                  <a:srgbClr val="FFFFFF"/>
                </a:solidFill>
                <a:latin typeface="Bebas Neue Bold"/>
              </a:rPr>
              <a:t>MULTIDISCIPLINARY</a:t>
            </a:r>
          </a:p>
        </p:txBody>
      </p:sp>
      <p:sp>
        <p:nvSpPr>
          <p:cNvPr name="AutoShape 19" id="19"/>
          <p:cNvSpPr/>
          <p:nvPr/>
        </p:nvSpPr>
        <p:spPr>
          <a:xfrm>
            <a:off x="8193535" y="3073382"/>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20" id="20"/>
          <p:cNvGrpSpPr/>
          <p:nvPr/>
        </p:nvGrpSpPr>
        <p:grpSpPr>
          <a:xfrm rot="0">
            <a:off x="11106307" y="5810001"/>
            <a:ext cx="2005314" cy="1886101"/>
            <a:chOff x="0" y="0"/>
            <a:chExt cx="528149" cy="496751"/>
          </a:xfrm>
        </p:grpSpPr>
        <p:sp>
          <p:nvSpPr>
            <p:cNvPr name="Freeform 21" id="21"/>
            <p:cNvSpPr/>
            <p:nvPr/>
          </p:nvSpPr>
          <p:spPr>
            <a:xfrm flipH="false" flipV="false" rot="0">
              <a:off x="0" y="0"/>
              <a:ext cx="528149" cy="496751"/>
            </a:xfrm>
            <a:custGeom>
              <a:avLst/>
              <a:gdLst/>
              <a:ahLst/>
              <a:cxnLst/>
              <a:rect r="r" b="b" t="t" l="l"/>
              <a:pathLst>
                <a:path h="496751" w="528149">
                  <a:moveTo>
                    <a:pt x="0" y="0"/>
                  </a:moveTo>
                  <a:lnTo>
                    <a:pt x="528149" y="0"/>
                  </a:lnTo>
                  <a:lnTo>
                    <a:pt x="528149" y="496751"/>
                  </a:lnTo>
                  <a:lnTo>
                    <a:pt x="0" y="496751"/>
                  </a:lnTo>
                  <a:close/>
                </a:path>
              </a:pathLst>
            </a:custGeom>
            <a:gradFill rotWithShape="true">
              <a:gsLst>
                <a:gs pos="0">
                  <a:srgbClr val="00D1FF">
                    <a:alpha val="100000"/>
                  </a:srgbClr>
                </a:gs>
                <a:gs pos="100000">
                  <a:srgbClr val="006DFF">
                    <a:alpha val="100000"/>
                  </a:srgbClr>
                </a:gs>
              </a:gsLst>
              <a:lin ang="2700000"/>
            </a:gradFill>
          </p:spPr>
        </p:sp>
        <p:sp>
          <p:nvSpPr>
            <p:cNvPr name="TextBox 22" id="22"/>
            <p:cNvSpPr txBox="true"/>
            <p:nvPr/>
          </p:nvSpPr>
          <p:spPr>
            <a:xfrm>
              <a:off x="0" y="-38100"/>
              <a:ext cx="528149" cy="534851"/>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5724994" y="4010629"/>
            <a:ext cx="6838012" cy="3465393"/>
          </a:xfrm>
          <a:prstGeom prst="rect">
            <a:avLst/>
          </a:prstGeom>
        </p:spPr>
        <p:txBody>
          <a:bodyPr anchor="t" rtlCol="false" tIns="0" lIns="0" bIns="0" rIns="0">
            <a:spAutoFit/>
          </a:bodyPr>
          <a:lstStyle/>
          <a:p>
            <a:pPr algn="ctr">
              <a:lnSpc>
                <a:spcPts val="9108"/>
              </a:lnSpc>
            </a:pPr>
            <a:r>
              <a:rPr lang="en-US" sz="6505">
                <a:solidFill>
                  <a:srgbClr val="FFFFFF"/>
                </a:solidFill>
                <a:latin typeface="Bebas Neue Bold"/>
              </a:rPr>
              <a:t>Mechanical Engineering</a:t>
            </a:r>
          </a:p>
          <a:p>
            <a:pPr algn="ctr">
              <a:lnSpc>
                <a:spcPts val="9108"/>
              </a:lnSpc>
            </a:pPr>
            <a:r>
              <a:rPr lang="en-US" sz="6505">
                <a:solidFill>
                  <a:srgbClr val="FFFFFF"/>
                </a:solidFill>
                <a:latin typeface="Bebas Neue Bold"/>
              </a:rPr>
              <a:t>Electrical Engineering</a:t>
            </a:r>
          </a:p>
          <a:p>
            <a:pPr algn="ctr">
              <a:lnSpc>
                <a:spcPts val="9108"/>
              </a:lnSpc>
            </a:pPr>
            <a:r>
              <a:rPr lang="en-US" sz="6505">
                <a:solidFill>
                  <a:srgbClr val="FFFFFF"/>
                </a:solidFill>
                <a:latin typeface="Bebas Neue Bold"/>
              </a:rPr>
              <a:t>Computer Engineering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6" id="6"/>
          <p:cNvGrpSpPr/>
          <p:nvPr/>
        </p:nvGrpSpPr>
        <p:grpSpPr>
          <a:xfrm rot="0">
            <a:off x="17839141" y="8809441"/>
            <a:ext cx="448859" cy="448859"/>
            <a:chOff x="0" y="0"/>
            <a:chExt cx="118218" cy="118218"/>
          </a:xfrm>
        </p:grpSpPr>
        <p:sp>
          <p:nvSpPr>
            <p:cNvPr name="Freeform 7" id="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360583"/>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582275" y="2486872"/>
            <a:ext cx="2050765" cy="2050765"/>
            <a:chOff x="0" y="0"/>
            <a:chExt cx="540119" cy="540119"/>
          </a:xfrm>
        </p:grpSpPr>
        <p:sp>
          <p:nvSpPr>
            <p:cNvPr name="Freeform 13" id="13"/>
            <p:cNvSpPr/>
            <p:nvPr/>
          </p:nvSpPr>
          <p:spPr>
            <a:xfrm flipH="false" flipV="false" rot="0">
              <a:off x="0" y="0"/>
              <a:ext cx="540119" cy="540119"/>
            </a:xfrm>
            <a:custGeom>
              <a:avLst/>
              <a:gdLst/>
              <a:ahLst/>
              <a:cxnLst/>
              <a:rect r="r" b="b" t="t" l="l"/>
              <a:pathLst>
                <a:path h="540119" w="540119">
                  <a:moveTo>
                    <a:pt x="0" y="0"/>
                  </a:moveTo>
                  <a:lnTo>
                    <a:pt x="540119" y="0"/>
                  </a:lnTo>
                  <a:lnTo>
                    <a:pt x="540119" y="540119"/>
                  </a:lnTo>
                  <a:lnTo>
                    <a:pt x="0" y="540119"/>
                  </a:lnTo>
                  <a:close/>
                </a:path>
              </a:pathLst>
            </a:custGeom>
            <a:gradFill rotWithShape="true">
              <a:gsLst>
                <a:gs pos="0">
                  <a:srgbClr val="00D1FF">
                    <a:alpha val="100000"/>
                  </a:srgbClr>
                </a:gs>
                <a:gs pos="100000">
                  <a:srgbClr val="006DFF">
                    <a:alpha val="100000"/>
                  </a:srgbClr>
                </a:gs>
              </a:gsLst>
              <a:lin ang="2700000"/>
            </a:gradFill>
          </p:spPr>
        </p:sp>
        <p:sp>
          <p:nvSpPr>
            <p:cNvPr name="TextBox 14" id="14"/>
            <p:cNvSpPr txBox="true"/>
            <p:nvPr/>
          </p:nvSpPr>
          <p:spPr>
            <a:xfrm>
              <a:off x="0" y="-38100"/>
              <a:ext cx="540119" cy="57821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704733" y="5676432"/>
            <a:ext cx="1210561" cy="1210561"/>
            <a:chOff x="0" y="0"/>
            <a:chExt cx="318831" cy="318831"/>
          </a:xfrm>
        </p:grpSpPr>
        <p:sp>
          <p:nvSpPr>
            <p:cNvPr name="Freeform 16" id="16"/>
            <p:cNvSpPr/>
            <p:nvPr/>
          </p:nvSpPr>
          <p:spPr>
            <a:xfrm flipH="false" flipV="false" rot="0">
              <a:off x="0" y="0"/>
              <a:ext cx="318831" cy="318831"/>
            </a:xfrm>
            <a:custGeom>
              <a:avLst/>
              <a:gdLst/>
              <a:ahLst/>
              <a:cxnLst/>
              <a:rect r="r" b="b" t="t" l="l"/>
              <a:pathLst>
                <a:path h="318831" w="318831">
                  <a:moveTo>
                    <a:pt x="0" y="0"/>
                  </a:moveTo>
                  <a:lnTo>
                    <a:pt x="318831" y="0"/>
                  </a:lnTo>
                  <a:lnTo>
                    <a:pt x="318831" y="318831"/>
                  </a:lnTo>
                  <a:lnTo>
                    <a:pt x="0" y="318831"/>
                  </a:lnTo>
                  <a:close/>
                </a:path>
              </a:pathLst>
            </a:custGeom>
            <a:gradFill rotWithShape="true">
              <a:gsLst>
                <a:gs pos="0">
                  <a:srgbClr val="00D1FF">
                    <a:alpha val="100000"/>
                  </a:srgbClr>
                </a:gs>
                <a:gs pos="100000">
                  <a:srgbClr val="006DFF">
                    <a:alpha val="100000"/>
                  </a:srgbClr>
                </a:gs>
              </a:gsLst>
              <a:lin ang="2700000"/>
            </a:gradFill>
          </p:spPr>
        </p:sp>
        <p:sp>
          <p:nvSpPr>
            <p:cNvPr name="TextBox 17" id="17"/>
            <p:cNvSpPr txBox="true"/>
            <p:nvPr/>
          </p:nvSpPr>
          <p:spPr>
            <a:xfrm>
              <a:off x="0" y="-38100"/>
              <a:ext cx="318831" cy="356931"/>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970492" y="3755162"/>
            <a:ext cx="6347017" cy="2490926"/>
          </a:xfrm>
          <a:prstGeom prst="rect">
            <a:avLst/>
          </a:prstGeom>
        </p:spPr>
        <p:txBody>
          <a:bodyPr anchor="t" rtlCol="false" tIns="0" lIns="0" bIns="0" rIns="0">
            <a:spAutoFit/>
          </a:bodyPr>
          <a:lstStyle/>
          <a:p>
            <a:pPr algn="l">
              <a:lnSpc>
                <a:spcPts val="20258"/>
              </a:lnSpc>
              <a:spcBef>
                <a:spcPct val="0"/>
              </a:spcBef>
            </a:pPr>
            <a:r>
              <a:rPr lang="en-US" sz="14470">
                <a:solidFill>
                  <a:srgbClr val="FFFFFF"/>
                </a:solidFill>
                <a:latin typeface="Bebas Neue Bold"/>
              </a:rPr>
              <a:t>THANK YOU</a:t>
            </a:r>
          </a:p>
        </p:txBody>
      </p:sp>
      <p:sp>
        <p:nvSpPr>
          <p:cNvPr name="AutoShape 19" id="19"/>
          <p:cNvSpPr/>
          <p:nvPr/>
        </p:nvSpPr>
        <p:spPr>
          <a:xfrm>
            <a:off x="8193535" y="6227038"/>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20" id="20"/>
          <p:cNvGrpSpPr/>
          <p:nvPr/>
        </p:nvGrpSpPr>
        <p:grpSpPr>
          <a:xfrm rot="0">
            <a:off x="2337798" y="4040912"/>
            <a:ext cx="1210561" cy="1210561"/>
            <a:chOff x="0" y="0"/>
            <a:chExt cx="318831" cy="318831"/>
          </a:xfrm>
        </p:grpSpPr>
        <p:sp>
          <p:nvSpPr>
            <p:cNvPr name="Freeform 21" id="21"/>
            <p:cNvSpPr/>
            <p:nvPr/>
          </p:nvSpPr>
          <p:spPr>
            <a:xfrm flipH="false" flipV="false" rot="0">
              <a:off x="0" y="0"/>
              <a:ext cx="318831" cy="318831"/>
            </a:xfrm>
            <a:custGeom>
              <a:avLst/>
              <a:gdLst/>
              <a:ahLst/>
              <a:cxnLst/>
              <a:rect r="r" b="b" t="t" l="l"/>
              <a:pathLst>
                <a:path h="318831" w="318831">
                  <a:moveTo>
                    <a:pt x="0" y="0"/>
                  </a:moveTo>
                  <a:lnTo>
                    <a:pt x="318831" y="0"/>
                  </a:lnTo>
                  <a:lnTo>
                    <a:pt x="318831" y="318831"/>
                  </a:lnTo>
                  <a:lnTo>
                    <a:pt x="0" y="318831"/>
                  </a:lnTo>
                  <a:close/>
                </a:path>
              </a:pathLst>
            </a:custGeom>
            <a:gradFill rotWithShape="true">
              <a:gsLst>
                <a:gs pos="0">
                  <a:srgbClr val="00D1FF">
                    <a:alpha val="100000"/>
                  </a:srgbClr>
                </a:gs>
                <a:gs pos="100000">
                  <a:srgbClr val="006DFF">
                    <a:alpha val="100000"/>
                  </a:srgbClr>
                </a:gs>
              </a:gsLst>
              <a:lin ang="2700000"/>
            </a:gradFill>
          </p:spPr>
        </p:sp>
        <p:sp>
          <p:nvSpPr>
            <p:cNvPr name="TextBox 22" id="22"/>
            <p:cNvSpPr txBox="true"/>
            <p:nvPr/>
          </p:nvSpPr>
          <p:spPr>
            <a:xfrm>
              <a:off x="0" y="-38100"/>
              <a:ext cx="318831" cy="356931"/>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2943079" y="9258300"/>
            <a:ext cx="2050765" cy="2050765"/>
            <a:chOff x="0" y="0"/>
            <a:chExt cx="540119" cy="540119"/>
          </a:xfrm>
        </p:grpSpPr>
        <p:sp>
          <p:nvSpPr>
            <p:cNvPr name="Freeform 24" id="24"/>
            <p:cNvSpPr/>
            <p:nvPr/>
          </p:nvSpPr>
          <p:spPr>
            <a:xfrm flipH="false" flipV="false" rot="0">
              <a:off x="0" y="0"/>
              <a:ext cx="540119" cy="540119"/>
            </a:xfrm>
            <a:custGeom>
              <a:avLst/>
              <a:gdLst/>
              <a:ahLst/>
              <a:cxnLst/>
              <a:rect r="r" b="b" t="t" l="l"/>
              <a:pathLst>
                <a:path h="540119" w="540119">
                  <a:moveTo>
                    <a:pt x="0" y="0"/>
                  </a:moveTo>
                  <a:lnTo>
                    <a:pt x="540119" y="0"/>
                  </a:lnTo>
                  <a:lnTo>
                    <a:pt x="540119" y="540119"/>
                  </a:lnTo>
                  <a:lnTo>
                    <a:pt x="0" y="540119"/>
                  </a:lnTo>
                  <a:close/>
                </a:path>
              </a:pathLst>
            </a:custGeom>
            <a:gradFill rotWithShape="true">
              <a:gsLst>
                <a:gs pos="0">
                  <a:srgbClr val="00D1FF">
                    <a:alpha val="100000"/>
                  </a:srgbClr>
                </a:gs>
                <a:gs pos="100000">
                  <a:srgbClr val="006DFF">
                    <a:alpha val="100000"/>
                  </a:srgbClr>
                </a:gs>
              </a:gsLst>
              <a:lin ang="2700000"/>
            </a:gradFill>
          </p:spPr>
        </p:sp>
        <p:sp>
          <p:nvSpPr>
            <p:cNvPr name="TextBox 25" id="25"/>
            <p:cNvSpPr txBox="true"/>
            <p:nvPr/>
          </p:nvSpPr>
          <p:spPr>
            <a:xfrm>
              <a:off x="0" y="-38100"/>
              <a:ext cx="540119" cy="57821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grpSp>
        <p:nvGrpSpPr>
          <p:cNvPr name="Group 5" id="5"/>
          <p:cNvGrpSpPr/>
          <p:nvPr/>
        </p:nvGrpSpPr>
        <p:grpSpPr>
          <a:xfrm rot="0">
            <a:off x="9507372" y="4737009"/>
            <a:ext cx="3977182" cy="3977182"/>
            <a:chOff x="0" y="0"/>
            <a:chExt cx="1047488" cy="1047488"/>
          </a:xfrm>
        </p:grpSpPr>
        <p:sp>
          <p:nvSpPr>
            <p:cNvPr name="Freeform 6" id="6"/>
            <p:cNvSpPr/>
            <p:nvPr/>
          </p:nvSpPr>
          <p:spPr>
            <a:xfrm flipH="false" flipV="false" rot="0">
              <a:off x="0" y="0"/>
              <a:ext cx="1047488" cy="1047488"/>
            </a:xfrm>
            <a:custGeom>
              <a:avLst/>
              <a:gdLst/>
              <a:ahLst/>
              <a:cxnLst/>
              <a:rect r="r" b="b" t="t" l="l"/>
              <a:pathLst>
                <a:path h="1047488" w="1047488">
                  <a:moveTo>
                    <a:pt x="0" y="0"/>
                  </a:moveTo>
                  <a:lnTo>
                    <a:pt x="1047488" y="0"/>
                  </a:lnTo>
                  <a:lnTo>
                    <a:pt x="1047488" y="1047488"/>
                  </a:lnTo>
                  <a:lnTo>
                    <a:pt x="0" y="1047488"/>
                  </a:lnTo>
                  <a:close/>
                </a:path>
              </a:pathLst>
            </a:custGeom>
            <a:gradFill rotWithShape="true">
              <a:gsLst>
                <a:gs pos="0">
                  <a:srgbClr val="00D1FF">
                    <a:alpha val="100000"/>
                  </a:srgbClr>
                </a:gs>
                <a:gs pos="100000">
                  <a:srgbClr val="006DFF">
                    <a:alpha val="100000"/>
                  </a:srgbClr>
                </a:gs>
              </a:gsLst>
              <a:lin ang="2700000"/>
            </a:gradFill>
          </p:spPr>
        </p:sp>
        <p:sp>
          <p:nvSpPr>
            <p:cNvPr name="TextBox 7" id="7"/>
            <p:cNvSpPr txBox="true"/>
            <p:nvPr/>
          </p:nvSpPr>
          <p:spPr>
            <a:xfrm>
              <a:off x="0" y="-38100"/>
              <a:ext cx="1047488" cy="108558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035506" y="2249146"/>
            <a:ext cx="8028065" cy="5788708"/>
            <a:chOff x="0" y="0"/>
            <a:chExt cx="10704086" cy="7718277"/>
          </a:xfrm>
        </p:grpSpPr>
        <p:pic>
          <p:nvPicPr>
            <p:cNvPr name="Picture 16" id="16"/>
            <p:cNvPicPr>
              <a:picLocks noChangeAspect="true"/>
            </p:cNvPicPr>
            <p:nvPr/>
          </p:nvPicPr>
          <p:blipFill>
            <a:blip r:embed="rId5"/>
            <a:srcRect l="0" t="0" r="0" b="3858"/>
            <a:stretch>
              <a:fillRect/>
            </a:stretch>
          </p:blipFill>
          <p:spPr>
            <a:xfrm flipH="false" flipV="false">
              <a:off x="0" y="0"/>
              <a:ext cx="10704086" cy="7718277"/>
            </a:xfrm>
            <a:prstGeom prst="rect">
              <a:avLst/>
            </a:prstGeom>
          </p:spPr>
        </p:pic>
      </p:grpSp>
      <p:sp>
        <p:nvSpPr>
          <p:cNvPr name="AutoShape 17" id="17"/>
          <p:cNvSpPr/>
          <p:nvPr/>
        </p:nvSpPr>
        <p:spPr>
          <a:xfrm>
            <a:off x="2075891" y="3601281"/>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sp>
        <p:nvSpPr>
          <p:cNvPr name="TextBox 18" id="18"/>
          <p:cNvSpPr txBox="true"/>
          <p:nvPr/>
        </p:nvSpPr>
        <p:spPr>
          <a:xfrm rot="0">
            <a:off x="2075891" y="2087221"/>
            <a:ext cx="6597713" cy="1314450"/>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ABOUT THE PROJECT</a:t>
            </a:r>
          </a:p>
        </p:txBody>
      </p:sp>
      <p:sp>
        <p:nvSpPr>
          <p:cNvPr name="TextBox 19" id="19"/>
          <p:cNvSpPr txBox="true"/>
          <p:nvPr/>
        </p:nvSpPr>
        <p:spPr>
          <a:xfrm rot="0">
            <a:off x="2075891" y="4467075"/>
            <a:ext cx="6597713" cy="3893508"/>
          </a:xfrm>
          <a:prstGeom prst="rect">
            <a:avLst/>
          </a:prstGeom>
        </p:spPr>
        <p:txBody>
          <a:bodyPr anchor="t" rtlCol="false" tIns="0" lIns="0" bIns="0" rIns="0">
            <a:spAutoFit/>
          </a:bodyPr>
          <a:lstStyle/>
          <a:p>
            <a:pPr algn="l">
              <a:lnSpc>
                <a:spcPts val="3445"/>
              </a:lnSpc>
              <a:spcBef>
                <a:spcPct val="0"/>
              </a:spcBef>
            </a:pPr>
            <a:r>
              <a:rPr lang="en-US" sz="2460">
                <a:solidFill>
                  <a:srgbClr val="FFFFFF"/>
                </a:solidFill>
                <a:latin typeface="Canva Sans Bold"/>
              </a:rPr>
              <a:t>The project is about creating an Obstacle Avoiding Robot using Arduino. This autonomous robot can detect and avoid obstacles in its path. When an obstacle is detected, it stops, reverses, looks for a clear path, and proceeds in that direction. This concept is foundational for advanced projects like automatic cars and manufacturing robots.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6" id="6"/>
          <p:cNvGrpSpPr/>
          <p:nvPr/>
        </p:nvGrpSpPr>
        <p:grpSpPr>
          <a:xfrm rot="0">
            <a:off x="17839141" y="8809441"/>
            <a:ext cx="448859" cy="448859"/>
            <a:chOff x="0" y="0"/>
            <a:chExt cx="118218" cy="118218"/>
          </a:xfrm>
        </p:grpSpPr>
        <p:sp>
          <p:nvSpPr>
            <p:cNvPr name="Freeform 7" id="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360583"/>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62447" y="0"/>
            <a:ext cx="6108238" cy="5039200"/>
            <a:chOff x="0" y="0"/>
            <a:chExt cx="8144317" cy="6718933"/>
          </a:xfrm>
        </p:grpSpPr>
        <p:pic>
          <p:nvPicPr>
            <p:cNvPr name="Picture 13" id="13"/>
            <p:cNvPicPr>
              <a:picLocks noChangeAspect="true"/>
            </p:cNvPicPr>
            <p:nvPr/>
          </p:nvPicPr>
          <p:blipFill>
            <a:blip r:embed="rId5"/>
            <a:srcRect l="10571" t="0" r="5522" b="0"/>
            <a:stretch>
              <a:fillRect/>
            </a:stretch>
          </p:blipFill>
          <p:spPr>
            <a:xfrm flipH="false" flipV="false">
              <a:off x="0" y="0"/>
              <a:ext cx="8144317" cy="6718933"/>
            </a:xfrm>
            <a:prstGeom prst="rect">
              <a:avLst/>
            </a:prstGeom>
          </p:spPr>
        </p:pic>
      </p:grpSp>
      <p:grpSp>
        <p:nvGrpSpPr>
          <p:cNvPr name="Group 14" id="14"/>
          <p:cNvGrpSpPr/>
          <p:nvPr/>
        </p:nvGrpSpPr>
        <p:grpSpPr>
          <a:xfrm rot="0">
            <a:off x="2762447" y="5247800"/>
            <a:ext cx="6048988" cy="5039200"/>
            <a:chOff x="0" y="0"/>
            <a:chExt cx="8065317" cy="6718933"/>
          </a:xfrm>
        </p:grpSpPr>
        <p:pic>
          <p:nvPicPr>
            <p:cNvPr name="Picture 15" id="15"/>
            <p:cNvPicPr>
              <a:picLocks noChangeAspect="true"/>
            </p:cNvPicPr>
            <p:nvPr/>
          </p:nvPicPr>
          <p:blipFill>
            <a:blip r:embed="rId6"/>
            <a:srcRect l="0" t="483" r="0" b="27300"/>
            <a:stretch>
              <a:fillRect/>
            </a:stretch>
          </p:blipFill>
          <p:spPr>
            <a:xfrm flipH="false" flipV="false">
              <a:off x="0" y="0"/>
              <a:ext cx="8065317" cy="6718933"/>
            </a:xfrm>
            <a:prstGeom prst="rect">
              <a:avLst/>
            </a:prstGeom>
          </p:spPr>
        </p:pic>
      </p:grpSp>
      <p:grpSp>
        <p:nvGrpSpPr>
          <p:cNvPr name="Group 16" id="16"/>
          <p:cNvGrpSpPr/>
          <p:nvPr/>
        </p:nvGrpSpPr>
        <p:grpSpPr>
          <a:xfrm rot="0">
            <a:off x="2140362" y="7767400"/>
            <a:ext cx="622085" cy="2519600"/>
            <a:chOff x="0" y="0"/>
            <a:chExt cx="163841" cy="663598"/>
          </a:xfrm>
        </p:grpSpPr>
        <p:sp>
          <p:nvSpPr>
            <p:cNvPr name="Freeform 17" id="17"/>
            <p:cNvSpPr/>
            <p:nvPr/>
          </p:nvSpPr>
          <p:spPr>
            <a:xfrm flipH="false" flipV="false" rot="0">
              <a:off x="0" y="0"/>
              <a:ext cx="163841" cy="663598"/>
            </a:xfrm>
            <a:custGeom>
              <a:avLst/>
              <a:gdLst/>
              <a:ahLst/>
              <a:cxnLst/>
              <a:rect r="r" b="b" t="t" l="l"/>
              <a:pathLst>
                <a:path h="663598" w="163841">
                  <a:moveTo>
                    <a:pt x="0" y="0"/>
                  </a:moveTo>
                  <a:lnTo>
                    <a:pt x="163841" y="0"/>
                  </a:lnTo>
                  <a:lnTo>
                    <a:pt x="163841" y="663598"/>
                  </a:lnTo>
                  <a:lnTo>
                    <a:pt x="0" y="663598"/>
                  </a:lnTo>
                  <a:close/>
                </a:path>
              </a:pathLst>
            </a:custGeom>
            <a:gradFill rotWithShape="true">
              <a:gsLst>
                <a:gs pos="0">
                  <a:srgbClr val="00D1FF">
                    <a:alpha val="100000"/>
                  </a:srgbClr>
                </a:gs>
                <a:gs pos="100000">
                  <a:srgbClr val="006DFF">
                    <a:alpha val="100000"/>
                  </a:srgbClr>
                </a:gs>
              </a:gsLst>
              <a:lin ang="2700000"/>
            </a:gradFill>
          </p:spPr>
        </p:sp>
        <p:sp>
          <p:nvSpPr>
            <p:cNvPr name="TextBox 18" id="18"/>
            <p:cNvSpPr txBox="true"/>
            <p:nvPr/>
          </p:nvSpPr>
          <p:spPr>
            <a:xfrm>
              <a:off x="0" y="-38100"/>
              <a:ext cx="163841" cy="701698"/>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870685" y="0"/>
            <a:ext cx="622085" cy="2519600"/>
            <a:chOff x="0" y="0"/>
            <a:chExt cx="163841" cy="663598"/>
          </a:xfrm>
        </p:grpSpPr>
        <p:sp>
          <p:nvSpPr>
            <p:cNvPr name="Freeform 20" id="20"/>
            <p:cNvSpPr/>
            <p:nvPr/>
          </p:nvSpPr>
          <p:spPr>
            <a:xfrm flipH="false" flipV="false" rot="0">
              <a:off x="0" y="0"/>
              <a:ext cx="163841" cy="663598"/>
            </a:xfrm>
            <a:custGeom>
              <a:avLst/>
              <a:gdLst/>
              <a:ahLst/>
              <a:cxnLst/>
              <a:rect r="r" b="b" t="t" l="l"/>
              <a:pathLst>
                <a:path h="663598" w="163841">
                  <a:moveTo>
                    <a:pt x="0" y="0"/>
                  </a:moveTo>
                  <a:lnTo>
                    <a:pt x="163841" y="0"/>
                  </a:lnTo>
                  <a:lnTo>
                    <a:pt x="163841" y="663598"/>
                  </a:lnTo>
                  <a:lnTo>
                    <a:pt x="0" y="663598"/>
                  </a:lnTo>
                  <a:close/>
                </a:path>
              </a:pathLst>
            </a:custGeom>
            <a:gradFill rotWithShape="true">
              <a:gsLst>
                <a:gs pos="0">
                  <a:srgbClr val="00D1FF">
                    <a:alpha val="100000"/>
                  </a:srgbClr>
                </a:gs>
                <a:gs pos="100000">
                  <a:srgbClr val="006DFF">
                    <a:alpha val="100000"/>
                  </a:srgbClr>
                </a:gs>
              </a:gsLst>
              <a:lin ang="2700000"/>
            </a:gradFill>
          </p:spPr>
        </p:sp>
        <p:sp>
          <p:nvSpPr>
            <p:cNvPr name="TextBox 21" id="21"/>
            <p:cNvSpPr txBox="true"/>
            <p:nvPr/>
          </p:nvSpPr>
          <p:spPr>
            <a:xfrm>
              <a:off x="0" y="-38100"/>
              <a:ext cx="163841" cy="701698"/>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10397978" y="3696531"/>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23" id="23"/>
          <p:cNvGrpSpPr/>
          <p:nvPr/>
        </p:nvGrpSpPr>
        <p:grpSpPr>
          <a:xfrm rot="0">
            <a:off x="10564035" y="4834991"/>
            <a:ext cx="597723" cy="59772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564035" y="6680192"/>
            <a:ext cx="597723" cy="59772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350171" y="2329581"/>
            <a:ext cx="4565123" cy="1347900"/>
          </a:xfrm>
          <a:prstGeom prst="rect">
            <a:avLst/>
          </a:prstGeom>
        </p:spPr>
        <p:txBody>
          <a:bodyPr anchor="t" rtlCol="false" tIns="0" lIns="0" bIns="0" rIns="0">
            <a:spAutoFit/>
          </a:bodyPr>
          <a:lstStyle/>
          <a:p>
            <a:pPr algn="l">
              <a:lnSpc>
                <a:spcPts val="10804"/>
              </a:lnSpc>
              <a:spcBef>
                <a:spcPct val="0"/>
              </a:spcBef>
            </a:pPr>
            <a:r>
              <a:rPr lang="en-US" sz="7717">
                <a:solidFill>
                  <a:srgbClr val="FFFFFF"/>
                </a:solidFill>
                <a:latin typeface="Bebas Neue Bold"/>
              </a:rPr>
              <a:t>COMPONENTS</a:t>
            </a:r>
          </a:p>
        </p:txBody>
      </p:sp>
      <p:sp>
        <p:nvSpPr>
          <p:cNvPr name="TextBox 30" id="30"/>
          <p:cNvSpPr txBox="true"/>
          <p:nvPr/>
        </p:nvSpPr>
        <p:spPr>
          <a:xfrm rot="0">
            <a:off x="11348443" y="4749266"/>
            <a:ext cx="3651959"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Arduino UNO</a:t>
            </a:r>
          </a:p>
        </p:txBody>
      </p:sp>
      <p:sp>
        <p:nvSpPr>
          <p:cNvPr name="TextBox 31" id="31"/>
          <p:cNvSpPr txBox="true"/>
          <p:nvPr/>
        </p:nvSpPr>
        <p:spPr>
          <a:xfrm rot="0">
            <a:off x="10692547" y="5025311"/>
            <a:ext cx="340698" cy="198033"/>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01</a:t>
            </a:r>
          </a:p>
        </p:txBody>
      </p:sp>
      <p:sp>
        <p:nvSpPr>
          <p:cNvPr name="TextBox 32" id="32"/>
          <p:cNvSpPr txBox="true"/>
          <p:nvPr/>
        </p:nvSpPr>
        <p:spPr>
          <a:xfrm rot="0">
            <a:off x="10692547" y="6870512"/>
            <a:ext cx="340698" cy="198033"/>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02</a:t>
            </a:r>
          </a:p>
        </p:txBody>
      </p:sp>
      <p:sp>
        <p:nvSpPr>
          <p:cNvPr name="TextBox 33" id="33"/>
          <p:cNvSpPr txBox="true"/>
          <p:nvPr/>
        </p:nvSpPr>
        <p:spPr>
          <a:xfrm rot="0">
            <a:off x="11348443" y="6587593"/>
            <a:ext cx="4737951" cy="1552577"/>
          </a:xfrm>
          <a:prstGeom prst="rect">
            <a:avLst/>
          </a:prstGeom>
        </p:spPr>
        <p:txBody>
          <a:bodyPr anchor="t" rtlCol="false" tIns="0" lIns="0" bIns="0" rIns="0">
            <a:spAutoFit/>
          </a:bodyPr>
          <a:lstStyle/>
          <a:p>
            <a:pPr algn="l">
              <a:lnSpc>
                <a:spcPts val="6299"/>
              </a:lnSpc>
            </a:pPr>
            <a:r>
              <a:rPr lang="en-US" sz="4499">
                <a:solidFill>
                  <a:srgbClr val="FFFFFF"/>
                </a:solidFill>
                <a:latin typeface="Bebas Neue"/>
              </a:rPr>
              <a:t>Smart robot car chassis</a:t>
            </a:r>
          </a:p>
          <a:p>
            <a:pPr algn="l">
              <a:lnSpc>
                <a:spcPts val="629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6" id="6"/>
          <p:cNvGrpSpPr/>
          <p:nvPr/>
        </p:nvGrpSpPr>
        <p:grpSpPr>
          <a:xfrm rot="0">
            <a:off x="15356971" y="4671104"/>
            <a:ext cx="2482171" cy="2482171"/>
            <a:chOff x="0" y="0"/>
            <a:chExt cx="653740" cy="653740"/>
          </a:xfrm>
        </p:grpSpPr>
        <p:sp>
          <p:nvSpPr>
            <p:cNvPr name="Freeform 7" id="7"/>
            <p:cNvSpPr/>
            <p:nvPr/>
          </p:nvSpPr>
          <p:spPr>
            <a:xfrm flipH="false" flipV="false" rot="0">
              <a:off x="0" y="0"/>
              <a:ext cx="653740" cy="653740"/>
            </a:xfrm>
            <a:custGeom>
              <a:avLst/>
              <a:gdLst/>
              <a:ahLst/>
              <a:cxnLst/>
              <a:rect r="r" b="b" t="t" l="l"/>
              <a:pathLst>
                <a:path h="653740" w="653740">
                  <a:moveTo>
                    <a:pt x="0" y="0"/>
                  </a:moveTo>
                  <a:lnTo>
                    <a:pt x="653740" y="0"/>
                  </a:lnTo>
                  <a:lnTo>
                    <a:pt x="653740" y="653740"/>
                  </a:lnTo>
                  <a:lnTo>
                    <a:pt x="0" y="653740"/>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653740" cy="69184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1028700"/>
            <a:ext cx="4114800" cy="4114800"/>
            <a:chOff x="0" y="0"/>
            <a:chExt cx="5486400" cy="5486400"/>
          </a:xfrm>
        </p:grpSpPr>
        <p:pic>
          <p:nvPicPr>
            <p:cNvPr name="Picture 16" id="16"/>
            <p:cNvPicPr>
              <a:picLocks noChangeAspect="true"/>
            </p:cNvPicPr>
            <p:nvPr/>
          </p:nvPicPr>
          <p:blipFill>
            <a:blip r:embed="rId5"/>
            <a:srcRect l="0" t="3830" r="0" b="3830"/>
            <a:stretch>
              <a:fillRect/>
            </a:stretch>
          </p:blipFill>
          <p:spPr>
            <a:xfrm flipH="false" flipV="false">
              <a:off x="0" y="0"/>
              <a:ext cx="5486400" cy="5486400"/>
            </a:xfrm>
            <a:prstGeom prst="rect">
              <a:avLst/>
            </a:prstGeom>
          </p:spPr>
        </p:pic>
      </p:grpSp>
      <p:grpSp>
        <p:nvGrpSpPr>
          <p:cNvPr name="Group 17" id="17"/>
          <p:cNvGrpSpPr/>
          <p:nvPr/>
        </p:nvGrpSpPr>
        <p:grpSpPr>
          <a:xfrm rot="0">
            <a:off x="5143500" y="5143500"/>
            <a:ext cx="5925236" cy="4114800"/>
            <a:chOff x="0" y="0"/>
            <a:chExt cx="7900315" cy="5486400"/>
          </a:xfrm>
        </p:grpSpPr>
        <p:pic>
          <p:nvPicPr>
            <p:cNvPr name="Picture 18" id="18"/>
            <p:cNvPicPr>
              <a:picLocks noChangeAspect="true"/>
            </p:cNvPicPr>
            <p:nvPr/>
          </p:nvPicPr>
          <p:blipFill>
            <a:blip r:embed="rId6"/>
            <a:srcRect l="2275" t="0" r="2275" b="0"/>
            <a:stretch>
              <a:fillRect/>
            </a:stretch>
          </p:blipFill>
          <p:spPr>
            <a:xfrm flipH="false" flipV="false">
              <a:off x="0" y="0"/>
              <a:ext cx="7900315" cy="5486400"/>
            </a:xfrm>
            <a:prstGeom prst="rect">
              <a:avLst/>
            </a:prstGeom>
          </p:spPr>
        </p:pic>
      </p:grpSp>
      <p:grpSp>
        <p:nvGrpSpPr>
          <p:cNvPr name="Group 19" id="19"/>
          <p:cNvGrpSpPr/>
          <p:nvPr/>
        </p:nvGrpSpPr>
        <p:grpSpPr>
          <a:xfrm rot="0">
            <a:off x="11334064" y="5143500"/>
            <a:ext cx="5925236" cy="4114800"/>
            <a:chOff x="0" y="0"/>
            <a:chExt cx="7900315" cy="5486400"/>
          </a:xfrm>
        </p:grpSpPr>
        <p:pic>
          <p:nvPicPr>
            <p:cNvPr name="Picture 20" id="20"/>
            <p:cNvPicPr>
              <a:picLocks noChangeAspect="true"/>
            </p:cNvPicPr>
            <p:nvPr/>
          </p:nvPicPr>
          <p:blipFill>
            <a:blip r:embed="rId7"/>
            <a:srcRect l="0" t="2812" r="0" b="2812"/>
            <a:stretch>
              <a:fillRect/>
            </a:stretch>
          </p:blipFill>
          <p:spPr>
            <a:xfrm flipH="false" flipV="false">
              <a:off x="0" y="0"/>
              <a:ext cx="7900315" cy="5486400"/>
            </a:xfrm>
            <a:prstGeom prst="rect">
              <a:avLst/>
            </a:prstGeom>
          </p:spPr>
        </p:pic>
      </p:grpSp>
      <p:sp>
        <p:nvSpPr>
          <p:cNvPr name="AutoShape 21" id="21"/>
          <p:cNvSpPr/>
          <p:nvPr/>
        </p:nvSpPr>
        <p:spPr>
          <a:xfrm>
            <a:off x="425875" y="8320200"/>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22" id="22"/>
          <p:cNvGrpSpPr/>
          <p:nvPr/>
        </p:nvGrpSpPr>
        <p:grpSpPr>
          <a:xfrm rot="0">
            <a:off x="5887935" y="1620081"/>
            <a:ext cx="597723" cy="5977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5887935" y="3001204"/>
            <a:ext cx="597723" cy="59772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1334064" y="3001204"/>
            <a:ext cx="597723" cy="59772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425875" y="6991350"/>
            <a:ext cx="4565123" cy="1347900"/>
          </a:xfrm>
          <a:prstGeom prst="rect">
            <a:avLst/>
          </a:prstGeom>
        </p:spPr>
        <p:txBody>
          <a:bodyPr anchor="t" rtlCol="false" tIns="0" lIns="0" bIns="0" rIns="0">
            <a:spAutoFit/>
          </a:bodyPr>
          <a:lstStyle/>
          <a:p>
            <a:pPr algn="l">
              <a:lnSpc>
                <a:spcPts val="10804"/>
              </a:lnSpc>
              <a:spcBef>
                <a:spcPct val="0"/>
              </a:spcBef>
            </a:pPr>
            <a:r>
              <a:rPr lang="en-US" sz="7717">
                <a:solidFill>
                  <a:srgbClr val="FFFFFF"/>
                </a:solidFill>
                <a:latin typeface="Bebas Neue Bold"/>
              </a:rPr>
              <a:t>COMPONENTS</a:t>
            </a:r>
          </a:p>
        </p:txBody>
      </p:sp>
      <p:sp>
        <p:nvSpPr>
          <p:cNvPr name="TextBox 32" id="32"/>
          <p:cNvSpPr txBox="true"/>
          <p:nvPr/>
        </p:nvSpPr>
        <p:spPr>
          <a:xfrm rot="0">
            <a:off x="6672342" y="1534356"/>
            <a:ext cx="5226188"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TWO DC MOTORS WITH WHEELS</a:t>
            </a:r>
          </a:p>
        </p:txBody>
      </p:sp>
      <p:sp>
        <p:nvSpPr>
          <p:cNvPr name="TextBox 33" id="33"/>
          <p:cNvSpPr txBox="true"/>
          <p:nvPr/>
        </p:nvSpPr>
        <p:spPr>
          <a:xfrm rot="0">
            <a:off x="6016447" y="1810401"/>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03</a:t>
            </a:r>
          </a:p>
        </p:txBody>
      </p:sp>
      <p:sp>
        <p:nvSpPr>
          <p:cNvPr name="TextBox 34" id="34"/>
          <p:cNvSpPr txBox="true"/>
          <p:nvPr/>
        </p:nvSpPr>
        <p:spPr>
          <a:xfrm rot="0">
            <a:off x="6672342" y="2915479"/>
            <a:ext cx="3651959" cy="1552577"/>
          </a:xfrm>
          <a:prstGeom prst="rect">
            <a:avLst/>
          </a:prstGeom>
        </p:spPr>
        <p:txBody>
          <a:bodyPr anchor="t" rtlCol="false" tIns="0" lIns="0" bIns="0" rIns="0">
            <a:spAutoFit/>
          </a:bodyPr>
          <a:lstStyle/>
          <a:p>
            <a:pPr algn="l">
              <a:lnSpc>
                <a:spcPts val="6299"/>
              </a:lnSpc>
            </a:pPr>
            <a:r>
              <a:rPr lang="en-US" sz="4499">
                <a:solidFill>
                  <a:srgbClr val="FFFFFF"/>
                </a:solidFill>
                <a:latin typeface="Bebas Neue"/>
              </a:rPr>
              <a:t>L298n moto driver</a:t>
            </a:r>
          </a:p>
          <a:p>
            <a:pPr algn="l">
              <a:lnSpc>
                <a:spcPts val="6299"/>
              </a:lnSpc>
              <a:spcBef>
                <a:spcPct val="0"/>
              </a:spcBef>
            </a:pPr>
          </a:p>
        </p:txBody>
      </p:sp>
      <p:sp>
        <p:nvSpPr>
          <p:cNvPr name="TextBox 35" id="35"/>
          <p:cNvSpPr txBox="true"/>
          <p:nvPr/>
        </p:nvSpPr>
        <p:spPr>
          <a:xfrm rot="0">
            <a:off x="6016447" y="3191524"/>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04</a:t>
            </a:r>
          </a:p>
        </p:txBody>
      </p:sp>
      <p:sp>
        <p:nvSpPr>
          <p:cNvPr name="TextBox 36" id="36"/>
          <p:cNvSpPr txBox="true"/>
          <p:nvPr/>
        </p:nvSpPr>
        <p:spPr>
          <a:xfrm rot="0">
            <a:off x="12118472" y="2915479"/>
            <a:ext cx="3651959"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HC-SR04</a:t>
            </a:r>
          </a:p>
        </p:txBody>
      </p:sp>
      <p:sp>
        <p:nvSpPr>
          <p:cNvPr name="TextBox 37" id="37"/>
          <p:cNvSpPr txBox="true"/>
          <p:nvPr/>
        </p:nvSpPr>
        <p:spPr>
          <a:xfrm rot="0">
            <a:off x="11462577" y="3191524"/>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6" id="6"/>
          <p:cNvGrpSpPr/>
          <p:nvPr/>
        </p:nvGrpSpPr>
        <p:grpSpPr>
          <a:xfrm rot="0">
            <a:off x="15356971" y="4671104"/>
            <a:ext cx="2482171" cy="2482171"/>
            <a:chOff x="0" y="0"/>
            <a:chExt cx="653740" cy="653740"/>
          </a:xfrm>
        </p:grpSpPr>
        <p:sp>
          <p:nvSpPr>
            <p:cNvPr name="Freeform 7" id="7"/>
            <p:cNvSpPr/>
            <p:nvPr/>
          </p:nvSpPr>
          <p:spPr>
            <a:xfrm flipH="false" flipV="false" rot="0">
              <a:off x="0" y="0"/>
              <a:ext cx="653740" cy="653740"/>
            </a:xfrm>
            <a:custGeom>
              <a:avLst/>
              <a:gdLst/>
              <a:ahLst/>
              <a:cxnLst/>
              <a:rect r="r" b="b" t="t" l="l"/>
              <a:pathLst>
                <a:path h="653740" w="653740">
                  <a:moveTo>
                    <a:pt x="0" y="0"/>
                  </a:moveTo>
                  <a:lnTo>
                    <a:pt x="653740" y="0"/>
                  </a:lnTo>
                  <a:lnTo>
                    <a:pt x="653740" y="653740"/>
                  </a:lnTo>
                  <a:lnTo>
                    <a:pt x="0" y="653740"/>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653740" cy="69184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1028700"/>
            <a:ext cx="4114800" cy="4114800"/>
            <a:chOff x="0" y="0"/>
            <a:chExt cx="5486400" cy="5486400"/>
          </a:xfrm>
        </p:grpSpPr>
        <p:pic>
          <p:nvPicPr>
            <p:cNvPr name="Picture 16" id="16"/>
            <p:cNvPicPr>
              <a:picLocks noChangeAspect="true"/>
            </p:cNvPicPr>
            <p:nvPr/>
          </p:nvPicPr>
          <p:blipFill>
            <a:blip r:embed="rId5"/>
            <a:srcRect l="24652" t="0" r="0" b="0"/>
            <a:stretch>
              <a:fillRect/>
            </a:stretch>
          </p:blipFill>
          <p:spPr>
            <a:xfrm flipH="false" flipV="false">
              <a:off x="0" y="0"/>
              <a:ext cx="5486400" cy="5486400"/>
            </a:xfrm>
            <a:prstGeom prst="rect">
              <a:avLst/>
            </a:prstGeom>
          </p:spPr>
        </p:pic>
      </p:grpSp>
      <p:grpSp>
        <p:nvGrpSpPr>
          <p:cNvPr name="Group 17" id="17"/>
          <p:cNvGrpSpPr/>
          <p:nvPr/>
        </p:nvGrpSpPr>
        <p:grpSpPr>
          <a:xfrm rot="0">
            <a:off x="5143500" y="5143500"/>
            <a:ext cx="5925236" cy="4114800"/>
            <a:chOff x="0" y="0"/>
            <a:chExt cx="7900315" cy="5486400"/>
          </a:xfrm>
        </p:grpSpPr>
        <p:pic>
          <p:nvPicPr>
            <p:cNvPr name="Picture 18" id="18"/>
            <p:cNvPicPr>
              <a:picLocks noChangeAspect="true"/>
            </p:cNvPicPr>
            <p:nvPr/>
          </p:nvPicPr>
          <p:blipFill>
            <a:blip r:embed="rId6"/>
            <a:srcRect l="0" t="0" r="0" b="14090"/>
            <a:stretch>
              <a:fillRect/>
            </a:stretch>
          </p:blipFill>
          <p:spPr>
            <a:xfrm flipH="false" flipV="false">
              <a:off x="0" y="0"/>
              <a:ext cx="7900315" cy="5486400"/>
            </a:xfrm>
            <a:prstGeom prst="rect">
              <a:avLst/>
            </a:prstGeom>
          </p:spPr>
        </p:pic>
      </p:grpSp>
      <p:grpSp>
        <p:nvGrpSpPr>
          <p:cNvPr name="Group 19" id="19"/>
          <p:cNvGrpSpPr/>
          <p:nvPr/>
        </p:nvGrpSpPr>
        <p:grpSpPr>
          <a:xfrm rot="0">
            <a:off x="11334064" y="5143500"/>
            <a:ext cx="5925236" cy="4114800"/>
            <a:chOff x="0" y="0"/>
            <a:chExt cx="7900315" cy="5486400"/>
          </a:xfrm>
        </p:grpSpPr>
        <p:pic>
          <p:nvPicPr>
            <p:cNvPr name="Picture 20" id="20"/>
            <p:cNvPicPr>
              <a:picLocks noChangeAspect="true"/>
            </p:cNvPicPr>
            <p:nvPr/>
          </p:nvPicPr>
          <p:blipFill>
            <a:blip r:embed="rId7"/>
            <a:srcRect l="8419" t="0" r="0" b="0"/>
            <a:stretch>
              <a:fillRect/>
            </a:stretch>
          </p:blipFill>
          <p:spPr>
            <a:xfrm flipH="false" flipV="false">
              <a:off x="0" y="0"/>
              <a:ext cx="7900315" cy="5486400"/>
            </a:xfrm>
            <a:prstGeom prst="rect">
              <a:avLst/>
            </a:prstGeom>
          </p:spPr>
        </p:pic>
      </p:grpSp>
      <p:grpSp>
        <p:nvGrpSpPr>
          <p:cNvPr name="Group 21" id="21"/>
          <p:cNvGrpSpPr/>
          <p:nvPr/>
        </p:nvGrpSpPr>
        <p:grpSpPr>
          <a:xfrm rot="0">
            <a:off x="11898530" y="3001204"/>
            <a:ext cx="597723" cy="59772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425875" y="6991350"/>
            <a:ext cx="4565123" cy="1347900"/>
          </a:xfrm>
          <a:prstGeom prst="rect">
            <a:avLst/>
          </a:prstGeom>
        </p:spPr>
        <p:txBody>
          <a:bodyPr anchor="t" rtlCol="false" tIns="0" lIns="0" bIns="0" rIns="0">
            <a:spAutoFit/>
          </a:bodyPr>
          <a:lstStyle/>
          <a:p>
            <a:pPr algn="l">
              <a:lnSpc>
                <a:spcPts val="10804"/>
              </a:lnSpc>
              <a:spcBef>
                <a:spcPct val="0"/>
              </a:spcBef>
            </a:pPr>
            <a:r>
              <a:rPr lang="en-US" sz="7717">
                <a:solidFill>
                  <a:srgbClr val="FFFFFF"/>
                </a:solidFill>
                <a:latin typeface="Bebas Neue Bold"/>
              </a:rPr>
              <a:t>COMPONENTS</a:t>
            </a:r>
          </a:p>
        </p:txBody>
      </p:sp>
      <p:sp>
        <p:nvSpPr>
          <p:cNvPr name="AutoShape 25" id="25"/>
          <p:cNvSpPr/>
          <p:nvPr/>
        </p:nvSpPr>
        <p:spPr>
          <a:xfrm>
            <a:off x="425875" y="8320200"/>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26" id="26"/>
          <p:cNvGrpSpPr/>
          <p:nvPr/>
        </p:nvGrpSpPr>
        <p:grpSpPr>
          <a:xfrm rot="0">
            <a:off x="5887935" y="1620081"/>
            <a:ext cx="597723" cy="59772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5887935" y="3001204"/>
            <a:ext cx="597723" cy="59772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6672342" y="1534356"/>
            <a:ext cx="5226188"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7.4V 1300mah Lipo battery</a:t>
            </a:r>
          </a:p>
        </p:txBody>
      </p:sp>
      <p:sp>
        <p:nvSpPr>
          <p:cNvPr name="TextBox 33" id="33"/>
          <p:cNvSpPr txBox="true"/>
          <p:nvPr/>
        </p:nvSpPr>
        <p:spPr>
          <a:xfrm rot="0">
            <a:off x="6672342" y="2915479"/>
            <a:ext cx="4661722"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TowerPro microservo 9g</a:t>
            </a:r>
          </a:p>
        </p:txBody>
      </p:sp>
      <p:sp>
        <p:nvSpPr>
          <p:cNvPr name="TextBox 34" id="34"/>
          <p:cNvSpPr txBox="true"/>
          <p:nvPr/>
        </p:nvSpPr>
        <p:spPr>
          <a:xfrm rot="0">
            <a:off x="12682938" y="2915479"/>
            <a:ext cx="3651959"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 mounting bracket</a:t>
            </a:r>
          </a:p>
        </p:txBody>
      </p:sp>
      <p:sp>
        <p:nvSpPr>
          <p:cNvPr name="TextBox 35" id="35"/>
          <p:cNvSpPr txBox="true"/>
          <p:nvPr/>
        </p:nvSpPr>
        <p:spPr>
          <a:xfrm rot="0">
            <a:off x="12027043" y="3191524"/>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08</a:t>
            </a:r>
          </a:p>
        </p:txBody>
      </p:sp>
      <p:sp>
        <p:nvSpPr>
          <p:cNvPr name="TextBox 36" id="36"/>
          <p:cNvSpPr txBox="true"/>
          <p:nvPr/>
        </p:nvSpPr>
        <p:spPr>
          <a:xfrm rot="0">
            <a:off x="6016447" y="1810401"/>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06</a:t>
            </a:r>
          </a:p>
        </p:txBody>
      </p:sp>
      <p:sp>
        <p:nvSpPr>
          <p:cNvPr name="TextBox 37" id="37"/>
          <p:cNvSpPr txBox="true"/>
          <p:nvPr/>
        </p:nvSpPr>
        <p:spPr>
          <a:xfrm rot="0">
            <a:off x="6016447" y="3191524"/>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6" id="6"/>
          <p:cNvGrpSpPr/>
          <p:nvPr/>
        </p:nvGrpSpPr>
        <p:grpSpPr>
          <a:xfrm rot="0">
            <a:off x="17839141" y="8809441"/>
            <a:ext cx="448859" cy="448859"/>
            <a:chOff x="0" y="0"/>
            <a:chExt cx="118218" cy="118218"/>
          </a:xfrm>
        </p:grpSpPr>
        <p:sp>
          <p:nvSpPr>
            <p:cNvPr name="Freeform 7" id="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360583"/>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6055120"/>
            <a:ext cx="8515178" cy="4250294"/>
            <a:chOff x="0" y="0"/>
            <a:chExt cx="11353571" cy="5667058"/>
          </a:xfrm>
        </p:grpSpPr>
        <p:pic>
          <p:nvPicPr>
            <p:cNvPr name="Picture 13" id="13"/>
            <p:cNvPicPr>
              <a:picLocks noChangeAspect="true"/>
            </p:cNvPicPr>
            <p:nvPr/>
          </p:nvPicPr>
          <p:blipFill>
            <a:blip r:embed="rId5"/>
            <a:srcRect l="0" t="9998" r="0" b="10877"/>
            <a:stretch>
              <a:fillRect/>
            </a:stretch>
          </p:blipFill>
          <p:spPr>
            <a:xfrm flipH="false" flipV="false">
              <a:off x="0" y="0"/>
              <a:ext cx="11353571" cy="5667058"/>
            </a:xfrm>
            <a:prstGeom prst="rect">
              <a:avLst/>
            </a:prstGeom>
          </p:spPr>
        </p:pic>
      </p:grpSp>
      <p:grpSp>
        <p:nvGrpSpPr>
          <p:cNvPr name="Group 14" id="14"/>
          <p:cNvGrpSpPr/>
          <p:nvPr/>
        </p:nvGrpSpPr>
        <p:grpSpPr>
          <a:xfrm rot="0">
            <a:off x="8744122" y="6055120"/>
            <a:ext cx="8515178" cy="4250294"/>
            <a:chOff x="0" y="0"/>
            <a:chExt cx="11353571" cy="5667058"/>
          </a:xfrm>
        </p:grpSpPr>
        <p:pic>
          <p:nvPicPr>
            <p:cNvPr name="Picture 15" id="15"/>
            <p:cNvPicPr>
              <a:picLocks noChangeAspect="true"/>
            </p:cNvPicPr>
            <p:nvPr/>
          </p:nvPicPr>
          <p:blipFill>
            <a:blip r:embed="rId6"/>
            <a:srcRect l="0" t="5441" r="0" b="5441"/>
            <a:stretch>
              <a:fillRect/>
            </a:stretch>
          </p:blipFill>
          <p:spPr>
            <a:xfrm flipH="false" flipV="false">
              <a:off x="0" y="0"/>
              <a:ext cx="11353571" cy="5667058"/>
            </a:xfrm>
            <a:prstGeom prst="rect">
              <a:avLst/>
            </a:prstGeom>
          </p:spPr>
        </p:pic>
      </p:grpSp>
      <p:sp>
        <p:nvSpPr>
          <p:cNvPr name="TextBox 16" id="16"/>
          <p:cNvSpPr txBox="true"/>
          <p:nvPr/>
        </p:nvSpPr>
        <p:spPr>
          <a:xfrm rot="0">
            <a:off x="1679287" y="4094790"/>
            <a:ext cx="3738146" cy="1347900"/>
          </a:xfrm>
          <a:prstGeom prst="rect">
            <a:avLst/>
          </a:prstGeom>
        </p:spPr>
        <p:txBody>
          <a:bodyPr anchor="t" rtlCol="false" tIns="0" lIns="0" bIns="0" rIns="0">
            <a:spAutoFit/>
          </a:bodyPr>
          <a:lstStyle/>
          <a:p>
            <a:pPr algn="l">
              <a:lnSpc>
                <a:spcPts val="10804"/>
              </a:lnSpc>
              <a:spcBef>
                <a:spcPct val="0"/>
              </a:spcBef>
            </a:pPr>
            <a:r>
              <a:rPr lang="en-US" sz="7717">
                <a:solidFill>
                  <a:srgbClr val="FFFFFF"/>
                </a:solidFill>
                <a:latin typeface="Bebas Neue Bold"/>
              </a:rPr>
              <a:t>ARDUINO IDE</a:t>
            </a:r>
          </a:p>
        </p:txBody>
      </p:sp>
      <p:sp>
        <p:nvSpPr>
          <p:cNvPr name="TextBox 17" id="17"/>
          <p:cNvSpPr txBox="true"/>
          <p:nvPr/>
        </p:nvSpPr>
        <p:spPr>
          <a:xfrm rot="0">
            <a:off x="11001494" y="4094790"/>
            <a:ext cx="4565123" cy="1347900"/>
          </a:xfrm>
          <a:prstGeom prst="rect">
            <a:avLst/>
          </a:prstGeom>
        </p:spPr>
        <p:txBody>
          <a:bodyPr anchor="t" rtlCol="false" tIns="0" lIns="0" bIns="0" rIns="0">
            <a:spAutoFit/>
          </a:bodyPr>
          <a:lstStyle/>
          <a:p>
            <a:pPr algn="l">
              <a:lnSpc>
                <a:spcPts val="10804"/>
              </a:lnSpc>
              <a:spcBef>
                <a:spcPct val="0"/>
              </a:spcBef>
            </a:pPr>
            <a:r>
              <a:rPr lang="en-US" sz="7717">
                <a:solidFill>
                  <a:srgbClr val="FFFFFF"/>
                </a:solidFill>
                <a:latin typeface="Bebas Neue Bold"/>
              </a:rPr>
              <a:t>CAD SOFTWARE</a:t>
            </a:r>
          </a:p>
        </p:txBody>
      </p:sp>
      <p:sp>
        <p:nvSpPr>
          <p:cNvPr name="TextBox 18" id="18"/>
          <p:cNvSpPr txBox="true"/>
          <p:nvPr/>
        </p:nvSpPr>
        <p:spPr>
          <a:xfrm rot="0">
            <a:off x="6290708" y="1185327"/>
            <a:ext cx="4906828" cy="1840318"/>
          </a:xfrm>
          <a:prstGeom prst="rect">
            <a:avLst/>
          </a:prstGeom>
        </p:spPr>
        <p:txBody>
          <a:bodyPr anchor="t" rtlCol="false" tIns="0" lIns="0" bIns="0" rIns="0">
            <a:spAutoFit/>
          </a:bodyPr>
          <a:lstStyle/>
          <a:p>
            <a:pPr algn="l">
              <a:lnSpc>
                <a:spcPts val="14856"/>
              </a:lnSpc>
              <a:spcBef>
                <a:spcPct val="0"/>
              </a:spcBef>
            </a:pPr>
            <a:r>
              <a:rPr lang="en-US" sz="10612">
                <a:solidFill>
                  <a:srgbClr val="FFFFFF"/>
                </a:solidFill>
                <a:latin typeface="Bebas Neue Bold"/>
              </a:rPr>
              <a:t>SOFTWARES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6" id="6"/>
          <p:cNvGrpSpPr/>
          <p:nvPr/>
        </p:nvGrpSpPr>
        <p:grpSpPr>
          <a:xfrm rot="0">
            <a:off x="17839141" y="8809441"/>
            <a:ext cx="448859" cy="448859"/>
            <a:chOff x="0" y="0"/>
            <a:chExt cx="118218" cy="118218"/>
          </a:xfrm>
        </p:grpSpPr>
        <p:sp>
          <p:nvSpPr>
            <p:cNvPr name="Freeform 7" id="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360583"/>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62447" y="0"/>
            <a:ext cx="6108238" cy="5039200"/>
            <a:chOff x="0" y="0"/>
            <a:chExt cx="8144317" cy="6718933"/>
          </a:xfrm>
        </p:grpSpPr>
        <p:pic>
          <p:nvPicPr>
            <p:cNvPr name="Picture 13" id="13"/>
            <p:cNvPicPr>
              <a:picLocks noChangeAspect="true"/>
            </p:cNvPicPr>
            <p:nvPr/>
          </p:nvPicPr>
          <p:blipFill>
            <a:blip r:embed="rId5"/>
            <a:srcRect l="10571" t="0" r="5522" b="0"/>
            <a:stretch>
              <a:fillRect/>
            </a:stretch>
          </p:blipFill>
          <p:spPr>
            <a:xfrm flipH="false" flipV="false">
              <a:off x="0" y="0"/>
              <a:ext cx="8144317" cy="6718933"/>
            </a:xfrm>
            <a:prstGeom prst="rect">
              <a:avLst/>
            </a:prstGeom>
          </p:spPr>
        </p:pic>
      </p:grpSp>
      <p:grpSp>
        <p:nvGrpSpPr>
          <p:cNvPr name="Group 14" id="14"/>
          <p:cNvGrpSpPr/>
          <p:nvPr/>
        </p:nvGrpSpPr>
        <p:grpSpPr>
          <a:xfrm rot="0">
            <a:off x="2762447" y="5247800"/>
            <a:ext cx="6048988" cy="5039200"/>
            <a:chOff x="0" y="0"/>
            <a:chExt cx="8065317" cy="6718933"/>
          </a:xfrm>
        </p:grpSpPr>
        <p:pic>
          <p:nvPicPr>
            <p:cNvPr name="Picture 15" id="15"/>
            <p:cNvPicPr>
              <a:picLocks noChangeAspect="true"/>
            </p:cNvPicPr>
            <p:nvPr/>
          </p:nvPicPr>
          <p:blipFill>
            <a:blip r:embed="rId6"/>
            <a:srcRect l="0" t="483" r="0" b="27300"/>
            <a:stretch>
              <a:fillRect/>
            </a:stretch>
          </p:blipFill>
          <p:spPr>
            <a:xfrm flipH="false" flipV="false">
              <a:off x="0" y="0"/>
              <a:ext cx="8065317" cy="6718933"/>
            </a:xfrm>
            <a:prstGeom prst="rect">
              <a:avLst/>
            </a:prstGeom>
          </p:spPr>
        </p:pic>
      </p:grpSp>
      <p:grpSp>
        <p:nvGrpSpPr>
          <p:cNvPr name="Group 16" id="16"/>
          <p:cNvGrpSpPr/>
          <p:nvPr/>
        </p:nvGrpSpPr>
        <p:grpSpPr>
          <a:xfrm rot="0">
            <a:off x="2140362" y="7767400"/>
            <a:ext cx="622085" cy="2519600"/>
            <a:chOff x="0" y="0"/>
            <a:chExt cx="163841" cy="663598"/>
          </a:xfrm>
        </p:grpSpPr>
        <p:sp>
          <p:nvSpPr>
            <p:cNvPr name="Freeform 17" id="17"/>
            <p:cNvSpPr/>
            <p:nvPr/>
          </p:nvSpPr>
          <p:spPr>
            <a:xfrm flipH="false" flipV="false" rot="0">
              <a:off x="0" y="0"/>
              <a:ext cx="163841" cy="663598"/>
            </a:xfrm>
            <a:custGeom>
              <a:avLst/>
              <a:gdLst/>
              <a:ahLst/>
              <a:cxnLst/>
              <a:rect r="r" b="b" t="t" l="l"/>
              <a:pathLst>
                <a:path h="663598" w="163841">
                  <a:moveTo>
                    <a:pt x="0" y="0"/>
                  </a:moveTo>
                  <a:lnTo>
                    <a:pt x="163841" y="0"/>
                  </a:lnTo>
                  <a:lnTo>
                    <a:pt x="163841" y="663598"/>
                  </a:lnTo>
                  <a:lnTo>
                    <a:pt x="0" y="663598"/>
                  </a:lnTo>
                  <a:close/>
                </a:path>
              </a:pathLst>
            </a:custGeom>
            <a:gradFill rotWithShape="true">
              <a:gsLst>
                <a:gs pos="0">
                  <a:srgbClr val="00D1FF">
                    <a:alpha val="100000"/>
                  </a:srgbClr>
                </a:gs>
                <a:gs pos="100000">
                  <a:srgbClr val="006DFF">
                    <a:alpha val="100000"/>
                  </a:srgbClr>
                </a:gs>
              </a:gsLst>
              <a:lin ang="2700000"/>
            </a:gradFill>
          </p:spPr>
        </p:sp>
        <p:sp>
          <p:nvSpPr>
            <p:cNvPr name="TextBox 18" id="18"/>
            <p:cNvSpPr txBox="true"/>
            <p:nvPr/>
          </p:nvSpPr>
          <p:spPr>
            <a:xfrm>
              <a:off x="0" y="-38100"/>
              <a:ext cx="163841" cy="701698"/>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870685" y="0"/>
            <a:ext cx="622085" cy="2519600"/>
            <a:chOff x="0" y="0"/>
            <a:chExt cx="163841" cy="663598"/>
          </a:xfrm>
        </p:grpSpPr>
        <p:sp>
          <p:nvSpPr>
            <p:cNvPr name="Freeform 20" id="20"/>
            <p:cNvSpPr/>
            <p:nvPr/>
          </p:nvSpPr>
          <p:spPr>
            <a:xfrm flipH="false" flipV="false" rot="0">
              <a:off x="0" y="0"/>
              <a:ext cx="163841" cy="663598"/>
            </a:xfrm>
            <a:custGeom>
              <a:avLst/>
              <a:gdLst/>
              <a:ahLst/>
              <a:cxnLst/>
              <a:rect r="r" b="b" t="t" l="l"/>
              <a:pathLst>
                <a:path h="663598" w="163841">
                  <a:moveTo>
                    <a:pt x="0" y="0"/>
                  </a:moveTo>
                  <a:lnTo>
                    <a:pt x="163841" y="0"/>
                  </a:lnTo>
                  <a:lnTo>
                    <a:pt x="163841" y="663598"/>
                  </a:lnTo>
                  <a:lnTo>
                    <a:pt x="0" y="663598"/>
                  </a:lnTo>
                  <a:close/>
                </a:path>
              </a:pathLst>
            </a:custGeom>
            <a:gradFill rotWithShape="true">
              <a:gsLst>
                <a:gs pos="0">
                  <a:srgbClr val="00D1FF">
                    <a:alpha val="100000"/>
                  </a:srgbClr>
                </a:gs>
                <a:gs pos="100000">
                  <a:srgbClr val="006DFF">
                    <a:alpha val="100000"/>
                  </a:srgbClr>
                </a:gs>
              </a:gsLst>
              <a:lin ang="2700000"/>
            </a:gradFill>
          </p:spPr>
        </p:sp>
        <p:sp>
          <p:nvSpPr>
            <p:cNvPr name="TextBox 21" id="21"/>
            <p:cNvSpPr txBox="true"/>
            <p:nvPr/>
          </p:nvSpPr>
          <p:spPr>
            <a:xfrm>
              <a:off x="0" y="-38100"/>
              <a:ext cx="163841" cy="701698"/>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10397978" y="3696531"/>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23" id="23"/>
          <p:cNvGrpSpPr/>
          <p:nvPr/>
        </p:nvGrpSpPr>
        <p:grpSpPr>
          <a:xfrm rot="0">
            <a:off x="10564035" y="4834991"/>
            <a:ext cx="597723" cy="59772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564035" y="6680192"/>
            <a:ext cx="597723" cy="59772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350171" y="2329581"/>
            <a:ext cx="4565123" cy="1347900"/>
          </a:xfrm>
          <a:prstGeom prst="rect">
            <a:avLst/>
          </a:prstGeom>
        </p:spPr>
        <p:txBody>
          <a:bodyPr anchor="t" rtlCol="false" tIns="0" lIns="0" bIns="0" rIns="0">
            <a:spAutoFit/>
          </a:bodyPr>
          <a:lstStyle/>
          <a:p>
            <a:pPr algn="l">
              <a:lnSpc>
                <a:spcPts val="10804"/>
              </a:lnSpc>
              <a:spcBef>
                <a:spcPct val="0"/>
              </a:spcBef>
            </a:pPr>
            <a:r>
              <a:rPr lang="en-US" sz="7717">
                <a:solidFill>
                  <a:srgbClr val="FFFFFF"/>
                </a:solidFill>
                <a:latin typeface="Bebas Neue Bold"/>
              </a:rPr>
              <a:t>BUDGET</a:t>
            </a:r>
          </a:p>
        </p:txBody>
      </p:sp>
      <p:sp>
        <p:nvSpPr>
          <p:cNvPr name="TextBox 30" id="30"/>
          <p:cNvSpPr txBox="true"/>
          <p:nvPr/>
        </p:nvSpPr>
        <p:spPr>
          <a:xfrm rot="0">
            <a:off x="11348443" y="4749266"/>
            <a:ext cx="3651959"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Arduino UNO</a:t>
            </a:r>
          </a:p>
        </p:txBody>
      </p:sp>
      <p:sp>
        <p:nvSpPr>
          <p:cNvPr name="TextBox 31" id="31"/>
          <p:cNvSpPr txBox="true"/>
          <p:nvPr/>
        </p:nvSpPr>
        <p:spPr>
          <a:xfrm rot="0">
            <a:off x="10692547" y="5025311"/>
            <a:ext cx="340698" cy="198033"/>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01</a:t>
            </a:r>
          </a:p>
        </p:txBody>
      </p:sp>
      <p:sp>
        <p:nvSpPr>
          <p:cNvPr name="TextBox 32" id="32"/>
          <p:cNvSpPr txBox="true"/>
          <p:nvPr/>
        </p:nvSpPr>
        <p:spPr>
          <a:xfrm rot="0">
            <a:off x="10692547" y="6870512"/>
            <a:ext cx="340698" cy="198033"/>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02</a:t>
            </a:r>
          </a:p>
        </p:txBody>
      </p:sp>
      <p:sp>
        <p:nvSpPr>
          <p:cNvPr name="TextBox 33" id="33"/>
          <p:cNvSpPr txBox="true"/>
          <p:nvPr/>
        </p:nvSpPr>
        <p:spPr>
          <a:xfrm rot="0">
            <a:off x="11348443" y="6587593"/>
            <a:ext cx="4737951" cy="1552577"/>
          </a:xfrm>
          <a:prstGeom prst="rect">
            <a:avLst/>
          </a:prstGeom>
        </p:spPr>
        <p:txBody>
          <a:bodyPr anchor="t" rtlCol="false" tIns="0" lIns="0" bIns="0" rIns="0">
            <a:spAutoFit/>
          </a:bodyPr>
          <a:lstStyle/>
          <a:p>
            <a:pPr algn="l">
              <a:lnSpc>
                <a:spcPts val="6299"/>
              </a:lnSpc>
            </a:pPr>
            <a:r>
              <a:rPr lang="en-US" sz="4499">
                <a:solidFill>
                  <a:srgbClr val="FFFFFF"/>
                </a:solidFill>
                <a:latin typeface="Bebas Neue"/>
              </a:rPr>
              <a:t>Smart robot car chassis</a:t>
            </a:r>
          </a:p>
          <a:p>
            <a:pPr algn="l">
              <a:lnSpc>
                <a:spcPts val="6299"/>
              </a:lnSpc>
              <a:spcBef>
                <a:spcPct val="0"/>
              </a:spcBef>
            </a:pPr>
          </a:p>
        </p:txBody>
      </p:sp>
      <p:sp>
        <p:nvSpPr>
          <p:cNvPr name="TextBox 34" id="34"/>
          <p:cNvSpPr txBox="true"/>
          <p:nvPr/>
        </p:nvSpPr>
        <p:spPr>
          <a:xfrm rot="0">
            <a:off x="11348443" y="5425543"/>
            <a:ext cx="1444955"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710 BDT</a:t>
            </a:r>
          </a:p>
        </p:txBody>
      </p:sp>
      <p:sp>
        <p:nvSpPr>
          <p:cNvPr name="TextBox 35" id="35"/>
          <p:cNvSpPr txBox="true"/>
          <p:nvPr/>
        </p:nvSpPr>
        <p:spPr>
          <a:xfrm rot="0">
            <a:off x="11348443" y="7263870"/>
            <a:ext cx="1444955"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250 BDT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6" id="6"/>
          <p:cNvGrpSpPr/>
          <p:nvPr/>
        </p:nvGrpSpPr>
        <p:grpSpPr>
          <a:xfrm rot="0">
            <a:off x="15356971" y="4671104"/>
            <a:ext cx="2482171" cy="2482171"/>
            <a:chOff x="0" y="0"/>
            <a:chExt cx="653740" cy="653740"/>
          </a:xfrm>
        </p:grpSpPr>
        <p:sp>
          <p:nvSpPr>
            <p:cNvPr name="Freeform 7" id="7"/>
            <p:cNvSpPr/>
            <p:nvPr/>
          </p:nvSpPr>
          <p:spPr>
            <a:xfrm flipH="false" flipV="false" rot="0">
              <a:off x="0" y="0"/>
              <a:ext cx="653740" cy="653740"/>
            </a:xfrm>
            <a:custGeom>
              <a:avLst/>
              <a:gdLst/>
              <a:ahLst/>
              <a:cxnLst/>
              <a:rect r="r" b="b" t="t" l="l"/>
              <a:pathLst>
                <a:path h="653740" w="653740">
                  <a:moveTo>
                    <a:pt x="0" y="0"/>
                  </a:moveTo>
                  <a:lnTo>
                    <a:pt x="653740" y="0"/>
                  </a:lnTo>
                  <a:lnTo>
                    <a:pt x="653740" y="653740"/>
                  </a:lnTo>
                  <a:lnTo>
                    <a:pt x="0" y="653740"/>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653740" cy="69184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1028700"/>
            <a:ext cx="4114800" cy="4114800"/>
            <a:chOff x="0" y="0"/>
            <a:chExt cx="5486400" cy="5486400"/>
          </a:xfrm>
        </p:grpSpPr>
        <p:pic>
          <p:nvPicPr>
            <p:cNvPr name="Picture 16" id="16"/>
            <p:cNvPicPr>
              <a:picLocks noChangeAspect="true"/>
            </p:cNvPicPr>
            <p:nvPr/>
          </p:nvPicPr>
          <p:blipFill>
            <a:blip r:embed="rId5"/>
            <a:srcRect l="0" t="3830" r="0" b="3830"/>
            <a:stretch>
              <a:fillRect/>
            </a:stretch>
          </p:blipFill>
          <p:spPr>
            <a:xfrm flipH="false" flipV="false">
              <a:off x="0" y="0"/>
              <a:ext cx="5486400" cy="5486400"/>
            </a:xfrm>
            <a:prstGeom prst="rect">
              <a:avLst/>
            </a:prstGeom>
          </p:spPr>
        </p:pic>
      </p:grpSp>
      <p:grpSp>
        <p:nvGrpSpPr>
          <p:cNvPr name="Group 17" id="17"/>
          <p:cNvGrpSpPr/>
          <p:nvPr/>
        </p:nvGrpSpPr>
        <p:grpSpPr>
          <a:xfrm rot="0">
            <a:off x="5143500" y="5143500"/>
            <a:ext cx="5925236" cy="4114800"/>
            <a:chOff x="0" y="0"/>
            <a:chExt cx="7900315" cy="5486400"/>
          </a:xfrm>
        </p:grpSpPr>
        <p:pic>
          <p:nvPicPr>
            <p:cNvPr name="Picture 18" id="18"/>
            <p:cNvPicPr>
              <a:picLocks noChangeAspect="true"/>
            </p:cNvPicPr>
            <p:nvPr/>
          </p:nvPicPr>
          <p:blipFill>
            <a:blip r:embed="rId6"/>
            <a:srcRect l="2275" t="0" r="2275" b="0"/>
            <a:stretch>
              <a:fillRect/>
            </a:stretch>
          </p:blipFill>
          <p:spPr>
            <a:xfrm flipH="false" flipV="false">
              <a:off x="0" y="0"/>
              <a:ext cx="7900315" cy="5486400"/>
            </a:xfrm>
            <a:prstGeom prst="rect">
              <a:avLst/>
            </a:prstGeom>
          </p:spPr>
        </p:pic>
      </p:grpSp>
      <p:grpSp>
        <p:nvGrpSpPr>
          <p:cNvPr name="Group 19" id="19"/>
          <p:cNvGrpSpPr/>
          <p:nvPr/>
        </p:nvGrpSpPr>
        <p:grpSpPr>
          <a:xfrm rot="0">
            <a:off x="11334064" y="5143500"/>
            <a:ext cx="5925236" cy="4114800"/>
            <a:chOff x="0" y="0"/>
            <a:chExt cx="7900315" cy="5486400"/>
          </a:xfrm>
        </p:grpSpPr>
        <p:pic>
          <p:nvPicPr>
            <p:cNvPr name="Picture 20" id="20"/>
            <p:cNvPicPr>
              <a:picLocks noChangeAspect="true"/>
            </p:cNvPicPr>
            <p:nvPr/>
          </p:nvPicPr>
          <p:blipFill>
            <a:blip r:embed="rId7"/>
            <a:srcRect l="0" t="2812" r="0" b="2812"/>
            <a:stretch>
              <a:fillRect/>
            </a:stretch>
          </p:blipFill>
          <p:spPr>
            <a:xfrm flipH="false" flipV="false">
              <a:off x="0" y="0"/>
              <a:ext cx="7900315" cy="5486400"/>
            </a:xfrm>
            <a:prstGeom prst="rect">
              <a:avLst/>
            </a:prstGeom>
          </p:spPr>
        </p:pic>
      </p:grpSp>
      <p:sp>
        <p:nvSpPr>
          <p:cNvPr name="AutoShape 21" id="21"/>
          <p:cNvSpPr/>
          <p:nvPr/>
        </p:nvSpPr>
        <p:spPr>
          <a:xfrm>
            <a:off x="425875" y="8320200"/>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22" id="22"/>
          <p:cNvGrpSpPr/>
          <p:nvPr/>
        </p:nvGrpSpPr>
        <p:grpSpPr>
          <a:xfrm rot="0">
            <a:off x="5887935" y="1620081"/>
            <a:ext cx="597723" cy="5977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5887935" y="3001204"/>
            <a:ext cx="597723" cy="59772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1334064" y="3001204"/>
            <a:ext cx="597723" cy="59772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425875" y="6991350"/>
            <a:ext cx="4565123" cy="1347900"/>
          </a:xfrm>
          <a:prstGeom prst="rect">
            <a:avLst/>
          </a:prstGeom>
        </p:spPr>
        <p:txBody>
          <a:bodyPr anchor="t" rtlCol="false" tIns="0" lIns="0" bIns="0" rIns="0">
            <a:spAutoFit/>
          </a:bodyPr>
          <a:lstStyle/>
          <a:p>
            <a:pPr algn="l">
              <a:lnSpc>
                <a:spcPts val="10804"/>
              </a:lnSpc>
              <a:spcBef>
                <a:spcPct val="0"/>
              </a:spcBef>
            </a:pPr>
            <a:r>
              <a:rPr lang="en-US" sz="7717">
                <a:solidFill>
                  <a:srgbClr val="FFFFFF"/>
                </a:solidFill>
                <a:latin typeface="Bebas Neue Bold"/>
              </a:rPr>
              <a:t>COMPONENTS</a:t>
            </a:r>
          </a:p>
        </p:txBody>
      </p:sp>
      <p:sp>
        <p:nvSpPr>
          <p:cNvPr name="TextBox 32" id="32"/>
          <p:cNvSpPr txBox="true"/>
          <p:nvPr/>
        </p:nvSpPr>
        <p:spPr>
          <a:xfrm rot="0">
            <a:off x="6672342" y="1534356"/>
            <a:ext cx="5226188"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TWO DC MOTORS WITH WHEELS</a:t>
            </a:r>
          </a:p>
        </p:txBody>
      </p:sp>
      <p:sp>
        <p:nvSpPr>
          <p:cNvPr name="TextBox 33" id="33"/>
          <p:cNvSpPr txBox="true"/>
          <p:nvPr/>
        </p:nvSpPr>
        <p:spPr>
          <a:xfrm rot="0">
            <a:off x="6016447" y="1810401"/>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03</a:t>
            </a:r>
          </a:p>
        </p:txBody>
      </p:sp>
      <p:sp>
        <p:nvSpPr>
          <p:cNvPr name="TextBox 34" id="34"/>
          <p:cNvSpPr txBox="true"/>
          <p:nvPr/>
        </p:nvSpPr>
        <p:spPr>
          <a:xfrm rot="0">
            <a:off x="6672342" y="2915479"/>
            <a:ext cx="3651959" cy="1552577"/>
          </a:xfrm>
          <a:prstGeom prst="rect">
            <a:avLst/>
          </a:prstGeom>
        </p:spPr>
        <p:txBody>
          <a:bodyPr anchor="t" rtlCol="false" tIns="0" lIns="0" bIns="0" rIns="0">
            <a:spAutoFit/>
          </a:bodyPr>
          <a:lstStyle/>
          <a:p>
            <a:pPr algn="l">
              <a:lnSpc>
                <a:spcPts val="6299"/>
              </a:lnSpc>
            </a:pPr>
            <a:r>
              <a:rPr lang="en-US" sz="4499">
                <a:solidFill>
                  <a:srgbClr val="FFFFFF"/>
                </a:solidFill>
                <a:latin typeface="Bebas Neue"/>
              </a:rPr>
              <a:t>L298n moto driver</a:t>
            </a:r>
          </a:p>
          <a:p>
            <a:pPr algn="l">
              <a:lnSpc>
                <a:spcPts val="6299"/>
              </a:lnSpc>
              <a:spcBef>
                <a:spcPct val="0"/>
              </a:spcBef>
            </a:pPr>
          </a:p>
        </p:txBody>
      </p:sp>
      <p:sp>
        <p:nvSpPr>
          <p:cNvPr name="TextBox 35" id="35"/>
          <p:cNvSpPr txBox="true"/>
          <p:nvPr/>
        </p:nvSpPr>
        <p:spPr>
          <a:xfrm rot="0">
            <a:off x="6016447" y="3191524"/>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04</a:t>
            </a:r>
          </a:p>
        </p:txBody>
      </p:sp>
      <p:sp>
        <p:nvSpPr>
          <p:cNvPr name="TextBox 36" id="36"/>
          <p:cNvSpPr txBox="true"/>
          <p:nvPr/>
        </p:nvSpPr>
        <p:spPr>
          <a:xfrm rot="0">
            <a:off x="12118472" y="2915479"/>
            <a:ext cx="3651959"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HC-SR04</a:t>
            </a:r>
          </a:p>
        </p:txBody>
      </p:sp>
      <p:sp>
        <p:nvSpPr>
          <p:cNvPr name="TextBox 37" id="37"/>
          <p:cNvSpPr txBox="true"/>
          <p:nvPr/>
        </p:nvSpPr>
        <p:spPr>
          <a:xfrm rot="0">
            <a:off x="11462577" y="3191524"/>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05</a:t>
            </a:r>
          </a:p>
        </p:txBody>
      </p:sp>
      <p:sp>
        <p:nvSpPr>
          <p:cNvPr name="TextBox 38" id="38"/>
          <p:cNvSpPr txBox="true"/>
          <p:nvPr/>
        </p:nvSpPr>
        <p:spPr>
          <a:xfrm rot="0">
            <a:off x="12212855" y="1495154"/>
            <a:ext cx="1444955"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310 BDT</a:t>
            </a:r>
          </a:p>
        </p:txBody>
      </p:sp>
      <p:sp>
        <p:nvSpPr>
          <p:cNvPr name="TextBox 39" id="39"/>
          <p:cNvSpPr txBox="true"/>
          <p:nvPr/>
        </p:nvSpPr>
        <p:spPr>
          <a:xfrm rot="0">
            <a:off x="6661163" y="3648905"/>
            <a:ext cx="1444955"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250 BDT</a:t>
            </a:r>
          </a:p>
        </p:txBody>
      </p:sp>
      <p:sp>
        <p:nvSpPr>
          <p:cNvPr name="TextBox 40" id="40"/>
          <p:cNvSpPr txBox="true"/>
          <p:nvPr/>
        </p:nvSpPr>
        <p:spPr>
          <a:xfrm rot="0">
            <a:off x="12141187" y="3648905"/>
            <a:ext cx="1444955"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250 BDT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grpSp>
        <p:nvGrpSpPr>
          <p:cNvPr name="Group 6" id="6"/>
          <p:cNvGrpSpPr/>
          <p:nvPr/>
        </p:nvGrpSpPr>
        <p:grpSpPr>
          <a:xfrm rot="0">
            <a:off x="15356971" y="4671104"/>
            <a:ext cx="2482171" cy="2482171"/>
            <a:chOff x="0" y="0"/>
            <a:chExt cx="653740" cy="653740"/>
          </a:xfrm>
        </p:grpSpPr>
        <p:sp>
          <p:nvSpPr>
            <p:cNvPr name="Freeform 7" id="7"/>
            <p:cNvSpPr/>
            <p:nvPr/>
          </p:nvSpPr>
          <p:spPr>
            <a:xfrm flipH="false" flipV="false" rot="0">
              <a:off x="0" y="0"/>
              <a:ext cx="653740" cy="653740"/>
            </a:xfrm>
            <a:custGeom>
              <a:avLst/>
              <a:gdLst/>
              <a:ahLst/>
              <a:cxnLst/>
              <a:rect r="r" b="b" t="t" l="l"/>
              <a:pathLst>
                <a:path h="653740" w="653740">
                  <a:moveTo>
                    <a:pt x="0" y="0"/>
                  </a:moveTo>
                  <a:lnTo>
                    <a:pt x="653740" y="0"/>
                  </a:lnTo>
                  <a:lnTo>
                    <a:pt x="653740" y="653740"/>
                  </a:lnTo>
                  <a:lnTo>
                    <a:pt x="0" y="653740"/>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653740" cy="69184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1028700"/>
            <a:ext cx="4114800" cy="4114800"/>
            <a:chOff x="0" y="0"/>
            <a:chExt cx="5486400" cy="5486400"/>
          </a:xfrm>
        </p:grpSpPr>
        <p:pic>
          <p:nvPicPr>
            <p:cNvPr name="Picture 16" id="16"/>
            <p:cNvPicPr>
              <a:picLocks noChangeAspect="true"/>
            </p:cNvPicPr>
            <p:nvPr/>
          </p:nvPicPr>
          <p:blipFill>
            <a:blip r:embed="rId5"/>
            <a:srcRect l="24652" t="0" r="0" b="0"/>
            <a:stretch>
              <a:fillRect/>
            </a:stretch>
          </p:blipFill>
          <p:spPr>
            <a:xfrm flipH="false" flipV="false">
              <a:off x="0" y="0"/>
              <a:ext cx="5486400" cy="5486400"/>
            </a:xfrm>
            <a:prstGeom prst="rect">
              <a:avLst/>
            </a:prstGeom>
          </p:spPr>
        </p:pic>
      </p:grpSp>
      <p:grpSp>
        <p:nvGrpSpPr>
          <p:cNvPr name="Group 17" id="17"/>
          <p:cNvGrpSpPr/>
          <p:nvPr/>
        </p:nvGrpSpPr>
        <p:grpSpPr>
          <a:xfrm rot="0">
            <a:off x="5143500" y="5143500"/>
            <a:ext cx="5925236" cy="4114800"/>
            <a:chOff x="0" y="0"/>
            <a:chExt cx="7900315" cy="5486400"/>
          </a:xfrm>
        </p:grpSpPr>
        <p:pic>
          <p:nvPicPr>
            <p:cNvPr name="Picture 18" id="18"/>
            <p:cNvPicPr>
              <a:picLocks noChangeAspect="true"/>
            </p:cNvPicPr>
            <p:nvPr/>
          </p:nvPicPr>
          <p:blipFill>
            <a:blip r:embed="rId6"/>
            <a:srcRect l="0" t="0" r="0" b="14090"/>
            <a:stretch>
              <a:fillRect/>
            </a:stretch>
          </p:blipFill>
          <p:spPr>
            <a:xfrm flipH="false" flipV="false">
              <a:off x="0" y="0"/>
              <a:ext cx="7900315" cy="5486400"/>
            </a:xfrm>
            <a:prstGeom prst="rect">
              <a:avLst/>
            </a:prstGeom>
          </p:spPr>
        </p:pic>
      </p:grpSp>
      <p:grpSp>
        <p:nvGrpSpPr>
          <p:cNvPr name="Group 19" id="19"/>
          <p:cNvGrpSpPr/>
          <p:nvPr/>
        </p:nvGrpSpPr>
        <p:grpSpPr>
          <a:xfrm rot="0">
            <a:off x="11334064" y="5143500"/>
            <a:ext cx="5925236" cy="4114800"/>
            <a:chOff x="0" y="0"/>
            <a:chExt cx="7900315" cy="5486400"/>
          </a:xfrm>
        </p:grpSpPr>
        <p:pic>
          <p:nvPicPr>
            <p:cNvPr name="Picture 20" id="20"/>
            <p:cNvPicPr>
              <a:picLocks noChangeAspect="true"/>
            </p:cNvPicPr>
            <p:nvPr/>
          </p:nvPicPr>
          <p:blipFill>
            <a:blip r:embed="rId7"/>
            <a:srcRect l="8419" t="0" r="0" b="0"/>
            <a:stretch>
              <a:fillRect/>
            </a:stretch>
          </p:blipFill>
          <p:spPr>
            <a:xfrm flipH="false" flipV="false">
              <a:off x="0" y="0"/>
              <a:ext cx="7900315" cy="5486400"/>
            </a:xfrm>
            <a:prstGeom prst="rect">
              <a:avLst/>
            </a:prstGeom>
          </p:spPr>
        </p:pic>
      </p:grpSp>
      <p:grpSp>
        <p:nvGrpSpPr>
          <p:cNvPr name="Group 21" id="21"/>
          <p:cNvGrpSpPr/>
          <p:nvPr/>
        </p:nvGrpSpPr>
        <p:grpSpPr>
          <a:xfrm rot="0">
            <a:off x="11898530" y="3001204"/>
            <a:ext cx="597723" cy="59772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425875" y="6991350"/>
            <a:ext cx="4565123" cy="1347900"/>
          </a:xfrm>
          <a:prstGeom prst="rect">
            <a:avLst/>
          </a:prstGeom>
        </p:spPr>
        <p:txBody>
          <a:bodyPr anchor="t" rtlCol="false" tIns="0" lIns="0" bIns="0" rIns="0">
            <a:spAutoFit/>
          </a:bodyPr>
          <a:lstStyle/>
          <a:p>
            <a:pPr algn="l">
              <a:lnSpc>
                <a:spcPts val="10804"/>
              </a:lnSpc>
              <a:spcBef>
                <a:spcPct val="0"/>
              </a:spcBef>
            </a:pPr>
            <a:r>
              <a:rPr lang="en-US" sz="7717">
                <a:solidFill>
                  <a:srgbClr val="FFFFFF"/>
                </a:solidFill>
                <a:latin typeface="Bebas Neue Bold"/>
              </a:rPr>
              <a:t>COMPONENTS</a:t>
            </a:r>
          </a:p>
        </p:txBody>
      </p:sp>
      <p:sp>
        <p:nvSpPr>
          <p:cNvPr name="AutoShape 25" id="25"/>
          <p:cNvSpPr/>
          <p:nvPr/>
        </p:nvSpPr>
        <p:spPr>
          <a:xfrm>
            <a:off x="425875" y="8320200"/>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26" id="26"/>
          <p:cNvGrpSpPr/>
          <p:nvPr/>
        </p:nvGrpSpPr>
        <p:grpSpPr>
          <a:xfrm rot="0">
            <a:off x="5887935" y="1620081"/>
            <a:ext cx="597723" cy="59772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5887935" y="3001204"/>
            <a:ext cx="597723" cy="59772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6672342" y="1534356"/>
            <a:ext cx="5226188"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7.4V 1300mah Lipo battery</a:t>
            </a:r>
          </a:p>
        </p:txBody>
      </p:sp>
      <p:sp>
        <p:nvSpPr>
          <p:cNvPr name="TextBox 33" id="33"/>
          <p:cNvSpPr txBox="true"/>
          <p:nvPr/>
        </p:nvSpPr>
        <p:spPr>
          <a:xfrm rot="0">
            <a:off x="6672342" y="2915479"/>
            <a:ext cx="4661722"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TowerPro microservo 9g</a:t>
            </a:r>
          </a:p>
        </p:txBody>
      </p:sp>
      <p:sp>
        <p:nvSpPr>
          <p:cNvPr name="TextBox 34" id="34"/>
          <p:cNvSpPr txBox="true"/>
          <p:nvPr/>
        </p:nvSpPr>
        <p:spPr>
          <a:xfrm rot="0">
            <a:off x="12682938" y="2915479"/>
            <a:ext cx="3651959"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 mounting bracket</a:t>
            </a:r>
          </a:p>
        </p:txBody>
      </p:sp>
      <p:sp>
        <p:nvSpPr>
          <p:cNvPr name="TextBox 35" id="35"/>
          <p:cNvSpPr txBox="true"/>
          <p:nvPr/>
        </p:nvSpPr>
        <p:spPr>
          <a:xfrm rot="0">
            <a:off x="12027043" y="3191524"/>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08</a:t>
            </a:r>
          </a:p>
        </p:txBody>
      </p:sp>
      <p:sp>
        <p:nvSpPr>
          <p:cNvPr name="TextBox 36" id="36"/>
          <p:cNvSpPr txBox="true"/>
          <p:nvPr/>
        </p:nvSpPr>
        <p:spPr>
          <a:xfrm rot="0">
            <a:off x="6016447" y="1810401"/>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06</a:t>
            </a:r>
          </a:p>
        </p:txBody>
      </p:sp>
      <p:sp>
        <p:nvSpPr>
          <p:cNvPr name="TextBox 37" id="37"/>
          <p:cNvSpPr txBox="true"/>
          <p:nvPr/>
        </p:nvSpPr>
        <p:spPr>
          <a:xfrm rot="0">
            <a:off x="6016447" y="3191524"/>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Bold"/>
              </a:rPr>
              <a:t>07</a:t>
            </a:r>
          </a:p>
        </p:txBody>
      </p:sp>
      <p:sp>
        <p:nvSpPr>
          <p:cNvPr name="TextBox 38" id="38"/>
          <p:cNvSpPr txBox="true"/>
          <p:nvPr/>
        </p:nvSpPr>
        <p:spPr>
          <a:xfrm rot="0">
            <a:off x="6672342" y="2132079"/>
            <a:ext cx="1444955"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600 BDT</a:t>
            </a:r>
          </a:p>
        </p:txBody>
      </p:sp>
      <p:sp>
        <p:nvSpPr>
          <p:cNvPr name="TextBox 39" id="39"/>
          <p:cNvSpPr txBox="true"/>
          <p:nvPr/>
        </p:nvSpPr>
        <p:spPr>
          <a:xfrm rot="0">
            <a:off x="6672342" y="3696531"/>
            <a:ext cx="1444955"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150 BDT</a:t>
            </a:r>
          </a:p>
        </p:txBody>
      </p:sp>
      <p:sp>
        <p:nvSpPr>
          <p:cNvPr name="TextBox 40" id="40"/>
          <p:cNvSpPr txBox="true"/>
          <p:nvPr/>
        </p:nvSpPr>
        <p:spPr>
          <a:xfrm rot="0">
            <a:off x="12863665" y="3696531"/>
            <a:ext cx="1444955" cy="762002"/>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Bebas Neue"/>
              </a:rPr>
              <a:t>60 BDT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DAGHMYS415s</dc:identifier>
  <dcterms:modified xsi:type="dcterms:W3CDTF">2011-08-01T06:04:30Z</dcterms:modified>
  <cp:revision>1</cp:revision>
  <dc:title>Try Magic Design</dc:title>
</cp:coreProperties>
</file>